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68" r:id="rId4"/>
    <p:sldId id="285" r:id="rId5"/>
    <p:sldId id="269" r:id="rId6"/>
    <p:sldId id="286" r:id="rId7"/>
    <p:sldId id="298" r:id="rId8"/>
    <p:sldId id="283"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94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942D50-5D78-4789-84F9-DB3BC91B455D}" v="152" dt="2021-10-17T21:22:41.932"/>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94662" autoAdjust="0"/>
  </p:normalViewPr>
  <p:slideViewPr>
    <p:cSldViewPr snapToGrid="0">
      <p:cViewPr varScale="1">
        <p:scale>
          <a:sx n="86" d="100"/>
          <a:sy n="86" d="100"/>
        </p:scale>
        <p:origin x="3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Files\PhD\03-Thesis\01-Run\07-Manuscript%20(NEW)\Manuscript-05\Box-Wing%20with%208%20Powered%20Engin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Files\PhD\03-Thesis\01-Manuscripts\07-Manuscript%20(NEW)\Box-Wing%20with%208%20Powered%20Engin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Files\PhD\03-Thesis\01-Run\07-Manuscript%20(NEW)\Manuscript-05\Box-Wing%20with%208%20Powered%20Engin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Files\PhD\03-Thesis\01-Run\07-Manuscript%20(NEW)\Manuscript-05\Box-Wing%20with%208%20Powered%20Engin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04341791792888"/>
          <c:y val="4.5643153526970952E-2"/>
          <c:w val="0.7924740544890676"/>
          <c:h val="0.76766948737216978"/>
        </c:manualLayout>
      </c:layout>
      <c:scatterChart>
        <c:scatterStyle val="smoothMarker"/>
        <c:varyColors val="0"/>
        <c:ser>
          <c:idx val="0"/>
          <c:order val="0"/>
          <c:tx>
            <c:v>Flutter</c:v>
          </c:tx>
          <c:spPr>
            <a:ln w="19050" cap="rnd">
              <a:solidFill>
                <a:schemeClr val="tx1"/>
              </a:solidFill>
              <a:round/>
            </a:ln>
            <a:effectLst/>
          </c:spPr>
          <c:marker>
            <c:symbol val="none"/>
          </c:marker>
          <c:xVal>
            <c:numRef>
              <c:f>'P-V'!$C$4:$C$14</c:f>
              <c:numCache>
                <c:formatCode>General</c:formatCode>
                <c:ptCount val="11"/>
                <c:pt idx="0">
                  <c:v>3.8771446280446797</c:v>
                </c:pt>
                <c:pt idx="1">
                  <c:v>3.7452689604241125</c:v>
                </c:pt>
                <c:pt idx="2">
                  <c:v>3.5606430257553181</c:v>
                </c:pt>
                <c:pt idx="3">
                  <c:v>3.2968916905141836</c:v>
                </c:pt>
                <c:pt idx="4">
                  <c:v>2.9012646876524815</c:v>
                </c:pt>
                <c:pt idx="5">
                  <c:v>2.2550739163117015</c:v>
                </c:pt>
                <c:pt idx="6">
                  <c:v>0</c:v>
                </c:pt>
              </c:numCache>
            </c:numRef>
          </c:xVal>
          <c:yVal>
            <c:numRef>
              <c:f>'P-V'!$B$4:$B$14</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yVal>
          <c:smooth val="1"/>
          <c:extLst>
            <c:ext xmlns:c16="http://schemas.microsoft.com/office/drawing/2014/chart" uri="{C3380CC4-5D6E-409C-BE32-E72D297353CC}">
              <c16:uniqueId val="{00000000-67BA-4B6E-8C2D-85CBABD81556}"/>
            </c:ext>
          </c:extLst>
        </c:ser>
        <c:ser>
          <c:idx val="1"/>
          <c:order val="1"/>
          <c:tx>
            <c:v>Divergence</c:v>
          </c:tx>
          <c:spPr>
            <a:ln w="19050" cap="rnd">
              <a:solidFill>
                <a:schemeClr val="tx1"/>
              </a:solidFill>
              <a:prstDash val="sysDash"/>
              <a:round/>
            </a:ln>
            <a:effectLst/>
          </c:spPr>
          <c:marker>
            <c:symbol val="none"/>
          </c:marker>
          <c:xVal>
            <c:numRef>
              <c:f>'P-V'!$H$4:$H$14</c:f>
              <c:numCache>
                <c:formatCode>General</c:formatCode>
                <c:ptCount val="11"/>
                <c:pt idx="0">
                  <c:v>4.3782721650028353</c:v>
                </c:pt>
                <c:pt idx="1">
                  <c:v>4.2859591976684381</c:v>
                </c:pt>
                <c:pt idx="2">
                  <c:v>4.127708396523758</c:v>
                </c:pt>
                <c:pt idx="3">
                  <c:v>3.9035197615687931</c:v>
                </c:pt>
                <c:pt idx="4">
                  <c:v>3.6265808595656019</c:v>
                </c:pt>
                <c:pt idx="5">
                  <c:v>3.2968916905141836</c:v>
                </c:pt>
                <c:pt idx="6">
                  <c:v>2.9276398211765948</c:v>
                </c:pt>
                <c:pt idx="7">
                  <c:v>2.5056376847907793</c:v>
                </c:pt>
                <c:pt idx="8">
                  <c:v>1.9781350143085101</c:v>
                </c:pt>
                <c:pt idx="9">
                  <c:v>1.1736934418230494</c:v>
                </c:pt>
                <c:pt idx="10">
                  <c:v>0</c:v>
                </c:pt>
              </c:numCache>
            </c:numRef>
          </c:xVal>
          <c:yVal>
            <c:numRef>
              <c:f>'P-V'!$B$4:$B$14</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yVal>
          <c:smooth val="1"/>
          <c:extLst>
            <c:ext xmlns:c16="http://schemas.microsoft.com/office/drawing/2014/chart" uri="{C3380CC4-5D6E-409C-BE32-E72D297353CC}">
              <c16:uniqueId val="{00000001-67BA-4B6E-8C2D-85CBABD81556}"/>
            </c:ext>
          </c:extLst>
        </c:ser>
        <c:dLbls>
          <c:showLegendKey val="0"/>
          <c:showVal val="0"/>
          <c:showCatName val="0"/>
          <c:showSerName val="0"/>
          <c:showPercent val="0"/>
          <c:showBubbleSize val="0"/>
        </c:dLbls>
        <c:axId val="234492632"/>
        <c:axId val="203756880"/>
      </c:scatterChart>
      <c:valAx>
        <c:axId val="234492632"/>
        <c:scaling>
          <c:orientation val="minMax"/>
          <c:max val="4.5"/>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r>
                  <a:rPr lang="en-US" sz="1200" b="1" baseline="0">
                    <a:solidFill>
                      <a:schemeClr val="tx1"/>
                    </a:solidFill>
                    <a:latin typeface="Times New Roman" panose="02020603050405020304" pitchFamily="18" charset="0"/>
                    <a:cs typeface="+mj-cs"/>
                  </a:rPr>
                  <a:t> V</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mn-cs"/>
              </a:defRPr>
            </a:pPr>
            <a:endParaRPr lang="en-US"/>
          </a:p>
        </c:txPr>
        <c:crossAx val="203756880"/>
        <c:crosses val="autoZero"/>
        <c:crossBetween val="midCat"/>
      </c:valAx>
      <c:valAx>
        <c:axId val="203756880"/>
        <c:scaling>
          <c:orientation val="minMax"/>
          <c:max val="11"/>
          <c:min val="0"/>
        </c:scaling>
        <c:delete val="0"/>
        <c:axPos val="l"/>
        <c:title>
          <c:tx>
            <c:rich>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r>
                  <a:rPr lang="en-US" sz="1200" baseline="0">
                    <a:solidFill>
                      <a:schemeClr val="tx1"/>
                    </a:solidFill>
                    <a:latin typeface="Times New Roman" panose="02020603050405020304" pitchFamily="18" charset="0"/>
                    <a:cs typeface="+mj-cs"/>
                  </a:rPr>
                  <a:t>P</a:t>
                </a:r>
              </a:p>
            </c:rich>
          </c:tx>
          <c:layout>
            <c:manualLayout>
              <c:xMode val="edge"/>
              <c:yMode val="edge"/>
              <c:x val="8.9473221756486629E-2"/>
              <c:y val="0.33294344431012507"/>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crossAx val="234492632"/>
        <c:crosses val="autoZero"/>
        <c:crossBetween val="midCat"/>
      </c:valAx>
      <c:spPr>
        <a:noFill/>
        <a:ln>
          <a:solidFill>
            <a:schemeClr val="tx1"/>
          </a:solidFill>
        </a:ln>
        <a:effectLst/>
      </c:spPr>
    </c:plotArea>
    <c:legend>
      <c:legendPos val="r"/>
      <c:layout>
        <c:manualLayout>
          <c:xMode val="edge"/>
          <c:yMode val="edge"/>
          <c:x val="0.70295510233424741"/>
          <c:y val="6.7270885745090991E-2"/>
          <c:w val="0.25313832347167609"/>
          <c:h val="0.16554461942257218"/>
        </c:manualLayout>
      </c:layout>
      <c:overlay val="1"/>
      <c:spPr>
        <a:solidFill>
          <a:schemeClr val="bg1"/>
        </a:solidFill>
        <a:ln>
          <a:solidFill>
            <a:schemeClr val="tx1"/>
          </a:solid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'P-V'!$B$60:$F$60</c:f>
              <c:strCache>
                <c:ptCount val="1"/>
                <c:pt idx="0">
                  <c:v>Engines No. 1&amp;2&amp;3</c:v>
                </c:pt>
              </c:strCache>
            </c:strRef>
          </c:tx>
          <c:spPr>
            <a:ln w="19050" cap="rnd">
              <a:solidFill>
                <a:schemeClr val="tx1"/>
              </a:solidFill>
              <a:round/>
            </a:ln>
            <a:effectLst/>
          </c:spPr>
          <c:marker>
            <c:symbol val="none"/>
          </c:marker>
          <c:xVal>
            <c:numRef>
              <c:f>'P-V'!$C$62:$C$73</c:f>
              <c:numCache>
                <c:formatCode>General</c:formatCode>
                <c:ptCount val="12"/>
                <c:pt idx="0">
                  <c:v>3.8771446280446797</c:v>
                </c:pt>
                <c:pt idx="1">
                  <c:v>3.7716440939482259</c:v>
                </c:pt>
                <c:pt idx="2">
                  <c:v>3.6529559930897153</c:v>
                </c:pt>
                <c:pt idx="3">
                  <c:v>3.5342678922312047</c:v>
                </c:pt>
                <c:pt idx="4">
                  <c:v>3.4023922246106375</c:v>
                </c:pt>
                <c:pt idx="5">
                  <c:v>3.2441414234659565</c:v>
                </c:pt>
                <c:pt idx="6">
                  <c:v>3.0595154887971625</c:v>
                </c:pt>
                <c:pt idx="7">
                  <c:v>2.8485144206042547</c:v>
                </c:pt>
                <c:pt idx="8">
                  <c:v>2.5715755186010631</c:v>
                </c:pt>
                <c:pt idx="9">
                  <c:v>2.2286987827875882</c:v>
                </c:pt>
                <c:pt idx="10">
                  <c:v>1.6880085455432619</c:v>
                </c:pt>
                <c:pt idx="11">
                  <c:v>0</c:v>
                </c:pt>
              </c:numCache>
            </c:numRef>
          </c:xVal>
          <c:yVal>
            <c:numRef>
              <c:f>'P-V'!$B$62:$B$73</c:f>
              <c:numCache>
                <c:formatCode>General</c:formatCode>
                <c:ptCount val="12"/>
                <c:pt idx="0">
                  <c:v>0</c:v>
                </c:pt>
                <c:pt idx="1">
                  <c:v>1</c:v>
                </c:pt>
                <c:pt idx="2">
                  <c:v>2</c:v>
                </c:pt>
                <c:pt idx="3">
                  <c:v>3</c:v>
                </c:pt>
                <c:pt idx="4">
                  <c:v>4</c:v>
                </c:pt>
                <c:pt idx="5">
                  <c:v>5</c:v>
                </c:pt>
                <c:pt idx="6">
                  <c:v>6</c:v>
                </c:pt>
                <c:pt idx="7">
                  <c:v>7</c:v>
                </c:pt>
                <c:pt idx="8">
                  <c:v>8</c:v>
                </c:pt>
                <c:pt idx="9">
                  <c:v>9</c:v>
                </c:pt>
                <c:pt idx="10">
                  <c:v>10</c:v>
                </c:pt>
                <c:pt idx="11">
                  <c:v>11</c:v>
                </c:pt>
              </c:numCache>
            </c:numRef>
          </c:yVal>
          <c:smooth val="1"/>
          <c:extLst>
            <c:ext xmlns:c16="http://schemas.microsoft.com/office/drawing/2014/chart" uri="{C3380CC4-5D6E-409C-BE32-E72D297353CC}">
              <c16:uniqueId val="{00000000-801C-4571-AC07-7439CCFF2411}"/>
            </c:ext>
          </c:extLst>
        </c:ser>
        <c:ser>
          <c:idx val="1"/>
          <c:order val="1"/>
          <c:tx>
            <c:strRef>
              <c:f>'P-V'!$H$60:$L$60</c:f>
              <c:strCache>
                <c:ptCount val="1"/>
                <c:pt idx="0">
                  <c:v>Engines No. 1&amp;2&amp;4</c:v>
                </c:pt>
              </c:strCache>
            </c:strRef>
          </c:tx>
          <c:spPr>
            <a:ln w="19050" cap="rnd">
              <a:solidFill>
                <a:schemeClr val="tx1"/>
              </a:solidFill>
              <a:prstDash val="sysDash"/>
              <a:round/>
            </a:ln>
            <a:effectLst/>
          </c:spPr>
          <c:marker>
            <c:symbol val="none"/>
          </c:marker>
          <c:xVal>
            <c:numRef>
              <c:f>'P-V'!$I$62:$I$71</c:f>
              <c:numCache>
                <c:formatCode>General</c:formatCode>
                <c:ptCount val="10"/>
                <c:pt idx="0">
                  <c:v>3.8771446280446797</c:v>
                </c:pt>
                <c:pt idx="1">
                  <c:v>3.7980192274723392</c:v>
                </c:pt>
                <c:pt idx="2">
                  <c:v>3.7057062601379425</c:v>
                </c:pt>
                <c:pt idx="3">
                  <c:v>3.5870181592794315</c:v>
                </c:pt>
                <c:pt idx="4">
                  <c:v>3.4287673581347509</c:v>
                </c:pt>
                <c:pt idx="5">
                  <c:v>3.2177662899418431</c:v>
                </c:pt>
                <c:pt idx="6">
                  <c:v>2.9408273879386515</c:v>
                </c:pt>
                <c:pt idx="7">
                  <c:v>2.5583879518390065</c:v>
                </c:pt>
                <c:pt idx="8">
                  <c:v>1.9781350143085101</c:v>
                </c:pt>
                <c:pt idx="9">
                  <c:v>0</c:v>
                </c:pt>
              </c:numCache>
            </c:numRef>
          </c:xVal>
          <c:yVal>
            <c:numRef>
              <c:f>'P-V'!$H$62:$H$71</c:f>
              <c:numCache>
                <c:formatCode>General</c:formatCode>
                <c:ptCount val="10"/>
                <c:pt idx="0">
                  <c:v>0</c:v>
                </c:pt>
                <c:pt idx="1">
                  <c:v>1</c:v>
                </c:pt>
                <c:pt idx="2">
                  <c:v>2</c:v>
                </c:pt>
                <c:pt idx="3">
                  <c:v>3</c:v>
                </c:pt>
                <c:pt idx="4">
                  <c:v>4</c:v>
                </c:pt>
                <c:pt idx="5">
                  <c:v>5</c:v>
                </c:pt>
                <c:pt idx="6">
                  <c:v>6</c:v>
                </c:pt>
                <c:pt idx="7">
                  <c:v>7</c:v>
                </c:pt>
                <c:pt idx="8">
                  <c:v>8</c:v>
                </c:pt>
                <c:pt idx="9">
                  <c:v>9</c:v>
                </c:pt>
              </c:numCache>
            </c:numRef>
          </c:yVal>
          <c:smooth val="1"/>
          <c:extLst>
            <c:ext xmlns:c16="http://schemas.microsoft.com/office/drawing/2014/chart" uri="{C3380CC4-5D6E-409C-BE32-E72D297353CC}">
              <c16:uniqueId val="{00000001-801C-4571-AC07-7439CCFF2411}"/>
            </c:ext>
          </c:extLst>
        </c:ser>
        <c:ser>
          <c:idx val="2"/>
          <c:order val="2"/>
          <c:tx>
            <c:strRef>
              <c:f>'P-V'!$N$60:$R$60</c:f>
              <c:strCache>
                <c:ptCount val="1"/>
                <c:pt idx="0">
                  <c:v>Engines No. 2&amp;3&amp;4</c:v>
                </c:pt>
              </c:strCache>
            </c:strRef>
          </c:tx>
          <c:spPr>
            <a:ln w="19050" cap="rnd">
              <a:solidFill>
                <a:schemeClr val="tx1"/>
              </a:solidFill>
              <a:prstDash val="lgDash"/>
              <a:round/>
            </a:ln>
            <a:effectLst/>
          </c:spPr>
          <c:marker>
            <c:symbol val="none"/>
          </c:marker>
          <c:xVal>
            <c:numRef>
              <c:f>'P-V'!$O$62:$O$77</c:f>
              <c:numCache>
                <c:formatCode>General</c:formatCode>
                <c:ptCount val="16"/>
                <c:pt idx="0">
                  <c:v>3.8771446280446797</c:v>
                </c:pt>
                <c:pt idx="1">
                  <c:v>3.7584565271861692</c:v>
                </c:pt>
                <c:pt idx="2">
                  <c:v>3.6002057260414886</c:v>
                </c:pt>
                <c:pt idx="3">
                  <c:v>3.3760170910865237</c:v>
                </c:pt>
                <c:pt idx="4">
                  <c:v>3.0331403552730487</c:v>
                </c:pt>
                <c:pt idx="5">
                  <c:v>2.518825251552836</c:v>
                </c:pt>
                <c:pt idx="6">
                  <c:v>1.6088831449709216</c:v>
                </c:pt>
                <c:pt idx="7">
                  <c:v>0</c:v>
                </c:pt>
              </c:numCache>
            </c:numRef>
          </c:xVal>
          <c:yVal>
            <c:numRef>
              <c:f>'P-V'!$N$62:$N$77</c:f>
              <c:numCache>
                <c:formatCode>General</c:formatCode>
                <c:ptCount val="16"/>
                <c:pt idx="0">
                  <c:v>0</c:v>
                </c:pt>
                <c:pt idx="1">
                  <c:v>1</c:v>
                </c:pt>
                <c:pt idx="2">
                  <c:v>2</c:v>
                </c:pt>
                <c:pt idx="3">
                  <c:v>3</c:v>
                </c:pt>
                <c:pt idx="4">
                  <c:v>4</c:v>
                </c:pt>
                <c:pt idx="5">
                  <c:v>5</c:v>
                </c:pt>
                <c:pt idx="6">
                  <c:v>6</c:v>
                </c:pt>
                <c:pt idx="7">
                  <c:v>7</c:v>
                </c:pt>
              </c:numCache>
            </c:numRef>
          </c:yVal>
          <c:smooth val="1"/>
          <c:extLst>
            <c:ext xmlns:c16="http://schemas.microsoft.com/office/drawing/2014/chart" uri="{C3380CC4-5D6E-409C-BE32-E72D297353CC}">
              <c16:uniqueId val="{00000002-801C-4571-AC07-7439CCFF2411}"/>
            </c:ext>
          </c:extLst>
        </c:ser>
        <c:dLbls>
          <c:showLegendKey val="0"/>
          <c:showVal val="0"/>
          <c:showCatName val="0"/>
          <c:showSerName val="0"/>
          <c:showPercent val="0"/>
          <c:showBubbleSize val="0"/>
        </c:dLbls>
        <c:axId val="198974632"/>
        <c:axId val="233513136"/>
      </c:scatterChart>
      <c:valAx>
        <c:axId val="198974632"/>
        <c:scaling>
          <c:orientation val="minMax"/>
          <c:max val="4"/>
        </c:scaling>
        <c:delete val="0"/>
        <c:axPos val="b"/>
        <c:title>
          <c:tx>
            <c:rich>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r>
                  <a:rPr lang="en-US" sz="1200" b="1" baseline="0">
                    <a:solidFill>
                      <a:schemeClr val="tx1"/>
                    </a:solidFill>
                    <a:latin typeface="Times New Roman" panose="02020603050405020304" pitchFamily="18" charset="0"/>
                    <a:cs typeface="+mj-cs"/>
                  </a:rPr>
                  <a:t> V</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mn-cs"/>
              </a:defRPr>
            </a:pPr>
            <a:endParaRPr lang="en-US"/>
          </a:p>
        </c:txPr>
        <c:crossAx val="233513136"/>
        <c:crosses val="autoZero"/>
        <c:crossBetween val="midCat"/>
      </c:valAx>
      <c:valAx>
        <c:axId val="233513136"/>
        <c:scaling>
          <c:orientation val="minMax"/>
          <c:max val="12"/>
          <c:min val="0"/>
        </c:scaling>
        <c:delete val="0"/>
        <c:axPos val="l"/>
        <c:title>
          <c:tx>
            <c:rich>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r>
                  <a:rPr lang="en-US" sz="1200" baseline="0">
                    <a:solidFill>
                      <a:schemeClr val="tx1"/>
                    </a:solidFill>
                    <a:latin typeface="Times New Roman" panose="02020603050405020304" pitchFamily="18" charset="0"/>
                    <a:cs typeface="+mj-cs"/>
                  </a:rPr>
                  <a:t>P</a:t>
                </a:r>
              </a:p>
            </c:rich>
          </c:tx>
          <c:layout>
            <c:manualLayout>
              <c:xMode val="edge"/>
              <c:yMode val="edge"/>
              <c:x val="2.099737098861864E-2"/>
              <c:y val="0.38273591372945004"/>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crossAx val="198974632"/>
        <c:crosses val="autoZero"/>
        <c:crossBetween val="midCat"/>
      </c:valAx>
      <c:spPr>
        <a:noFill/>
        <a:ln>
          <a:solidFill>
            <a:schemeClr val="tx1"/>
          </a:solidFill>
        </a:ln>
        <a:effectLst/>
      </c:spPr>
    </c:plotArea>
    <c:legend>
      <c:legendPos val="r"/>
      <c:layout>
        <c:manualLayout>
          <c:xMode val="edge"/>
          <c:yMode val="edge"/>
          <c:x val="0.13068586546203637"/>
          <c:y val="0.54920735296688949"/>
          <c:w val="0.34062427455532207"/>
          <c:h val="0.25913385826771657"/>
        </c:manualLayout>
      </c:layout>
      <c:overlay val="1"/>
      <c:spPr>
        <a:solidFill>
          <a:schemeClr val="bg1"/>
        </a:solidFill>
        <a:ln>
          <a:solidFill>
            <a:schemeClr val="tx1"/>
          </a:solid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'[Box-Wing with 8 Powered Engine.xlsx]P-V'!$B$78:$F$78</c:f>
              <c:strCache>
                <c:ptCount val="1"/>
                <c:pt idx="0">
                  <c:v>Front Engines No. 1&amp;2&amp;3&amp;4</c:v>
                </c:pt>
              </c:strCache>
            </c:strRef>
          </c:tx>
          <c:spPr>
            <a:ln w="19050" cap="rnd">
              <a:solidFill>
                <a:schemeClr val="tx1"/>
              </a:solidFill>
              <a:round/>
            </a:ln>
            <a:effectLst/>
          </c:spPr>
          <c:marker>
            <c:symbol val="none"/>
          </c:marker>
          <c:xVal>
            <c:numRef>
              <c:f>'[Box-Wing with 8 Powered Engine.xlsx]P-V'!$C$80:$C$91</c:f>
              <c:numCache>
                <c:formatCode>General</c:formatCode>
                <c:ptCount val="12"/>
                <c:pt idx="0">
                  <c:v>3.8112067942343963</c:v>
                </c:pt>
                <c:pt idx="1">
                  <c:v>3.8771446280446797</c:v>
                </c:pt>
                <c:pt idx="2">
                  <c:v>4.0090202956652474</c:v>
                </c:pt>
                <c:pt idx="3">
                  <c:v>4.127708396523758</c:v>
                </c:pt>
                <c:pt idx="4">
                  <c:v>3.8639570612826231</c:v>
                </c:pt>
                <c:pt idx="5">
                  <c:v>3.5078927587070914</c:v>
                </c:pt>
                <c:pt idx="6">
                  <c:v>3.0067652217489353</c:v>
                </c:pt>
                <c:pt idx="7">
                  <c:v>2.334199316884042</c:v>
                </c:pt>
                <c:pt idx="8">
                  <c:v>1.1736934418230494</c:v>
                </c:pt>
                <c:pt idx="9">
                  <c:v>0</c:v>
                </c:pt>
                <c:pt idx="10">
                  <c:v>0</c:v>
                </c:pt>
                <c:pt idx="11">
                  <c:v>0</c:v>
                </c:pt>
              </c:numCache>
            </c:numRef>
          </c:xVal>
          <c:yVal>
            <c:numRef>
              <c:f>'[Box-Wing with 8 Powered Engine.xlsx]P-V'!$B$80:$B$91</c:f>
              <c:numCache>
                <c:formatCode>General</c:formatCode>
                <c:ptCount val="12"/>
                <c:pt idx="0">
                  <c:v>0</c:v>
                </c:pt>
                <c:pt idx="1">
                  <c:v>1</c:v>
                </c:pt>
                <c:pt idx="2">
                  <c:v>2</c:v>
                </c:pt>
                <c:pt idx="3">
                  <c:v>3</c:v>
                </c:pt>
                <c:pt idx="4">
                  <c:v>4</c:v>
                </c:pt>
                <c:pt idx="5">
                  <c:v>5</c:v>
                </c:pt>
                <c:pt idx="6">
                  <c:v>6</c:v>
                </c:pt>
                <c:pt idx="7">
                  <c:v>7</c:v>
                </c:pt>
                <c:pt idx="8">
                  <c:v>8</c:v>
                </c:pt>
                <c:pt idx="9">
                  <c:v>9</c:v>
                </c:pt>
                <c:pt idx="10">
                  <c:v>10</c:v>
                </c:pt>
                <c:pt idx="11">
                  <c:v>11</c:v>
                </c:pt>
              </c:numCache>
            </c:numRef>
          </c:yVal>
          <c:smooth val="1"/>
          <c:extLst>
            <c:ext xmlns:c16="http://schemas.microsoft.com/office/drawing/2014/chart" uri="{C3380CC4-5D6E-409C-BE32-E72D297353CC}">
              <c16:uniqueId val="{00000000-651A-497D-A755-EF5F11F5B4B5}"/>
            </c:ext>
          </c:extLst>
        </c:ser>
        <c:ser>
          <c:idx val="1"/>
          <c:order val="1"/>
          <c:tx>
            <c:strRef>
              <c:f>'[Box-Wing with 8 Powered Engine.xlsx]P-V'!$H$78:$L$78</c:f>
              <c:strCache>
                <c:ptCount val="1"/>
                <c:pt idx="0">
                  <c:v>Rear Engines No. 1&amp;2&amp;3&amp;4</c:v>
                </c:pt>
              </c:strCache>
            </c:strRef>
          </c:tx>
          <c:spPr>
            <a:ln w="19050" cap="rnd">
              <a:solidFill>
                <a:schemeClr val="tx1"/>
              </a:solidFill>
              <a:prstDash val="sysDash"/>
              <a:round/>
            </a:ln>
            <a:effectLst/>
          </c:spPr>
          <c:marker>
            <c:symbol val="none"/>
          </c:marker>
          <c:xVal>
            <c:numRef>
              <c:f>'[Box-Wing with 8 Powered Engine.xlsx]P-V'!$I$80:$I$91</c:f>
              <c:numCache>
                <c:formatCode>General</c:formatCode>
                <c:ptCount val="12"/>
                <c:pt idx="0">
                  <c:v>3.5606430257553181</c:v>
                </c:pt>
                <c:pt idx="1">
                  <c:v>3.4419549248968075</c:v>
                </c:pt>
                <c:pt idx="2">
                  <c:v>3.3760170910865237</c:v>
                </c:pt>
                <c:pt idx="3">
                  <c:v>3.362829524324467</c:v>
                </c:pt>
                <c:pt idx="4">
                  <c:v>3.362829524324467</c:v>
                </c:pt>
                <c:pt idx="5">
                  <c:v>3.2573289902280131</c:v>
                </c:pt>
                <c:pt idx="6">
                  <c:v>2.9012646876524815</c:v>
                </c:pt>
                <c:pt idx="7">
                  <c:v>2.4660749845046093</c:v>
                </c:pt>
                <c:pt idx="8">
                  <c:v>1.9517598807843966</c:v>
                </c:pt>
                <c:pt idx="9">
                  <c:v>1.2264437088712763</c:v>
                </c:pt>
                <c:pt idx="10">
                  <c:v>0</c:v>
                </c:pt>
                <c:pt idx="11">
                  <c:v>0</c:v>
                </c:pt>
              </c:numCache>
            </c:numRef>
          </c:xVal>
          <c:yVal>
            <c:numRef>
              <c:f>'[Box-Wing with 8 Powered Engine.xlsx]P-V'!$H$80:$H$91</c:f>
              <c:numCache>
                <c:formatCode>General</c:formatCode>
                <c:ptCount val="12"/>
                <c:pt idx="0">
                  <c:v>0</c:v>
                </c:pt>
                <c:pt idx="1">
                  <c:v>1</c:v>
                </c:pt>
                <c:pt idx="2">
                  <c:v>2</c:v>
                </c:pt>
                <c:pt idx="3">
                  <c:v>3</c:v>
                </c:pt>
                <c:pt idx="4">
                  <c:v>4</c:v>
                </c:pt>
                <c:pt idx="5">
                  <c:v>5</c:v>
                </c:pt>
                <c:pt idx="6">
                  <c:v>6</c:v>
                </c:pt>
                <c:pt idx="7">
                  <c:v>7</c:v>
                </c:pt>
                <c:pt idx="8">
                  <c:v>8</c:v>
                </c:pt>
                <c:pt idx="9">
                  <c:v>9</c:v>
                </c:pt>
                <c:pt idx="10">
                  <c:v>10</c:v>
                </c:pt>
                <c:pt idx="11">
                  <c:v>11</c:v>
                </c:pt>
              </c:numCache>
            </c:numRef>
          </c:yVal>
          <c:smooth val="1"/>
          <c:extLst>
            <c:ext xmlns:c16="http://schemas.microsoft.com/office/drawing/2014/chart" uri="{C3380CC4-5D6E-409C-BE32-E72D297353CC}">
              <c16:uniqueId val="{00000001-651A-497D-A755-EF5F11F5B4B5}"/>
            </c:ext>
          </c:extLst>
        </c:ser>
        <c:dLbls>
          <c:showLegendKey val="0"/>
          <c:showVal val="0"/>
          <c:showCatName val="0"/>
          <c:showSerName val="0"/>
          <c:showPercent val="0"/>
          <c:showBubbleSize val="0"/>
        </c:dLbls>
        <c:axId val="233514704"/>
        <c:axId val="233515096"/>
      </c:scatterChart>
      <c:valAx>
        <c:axId val="233514704"/>
        <c:scaling>
          <c:orientation val="minMax"/>
          <c:max val="4.5"/>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r>
                  <a:rPr lang="en-US" sz="1200" b="1" baseline="0">
                    <a:solidFill>
                      <a:schemeClr val="tx1"/>
                    </a:solidFill>
                    <a:latin typeface="Times New Roman" panose="02020603050405020304" pitchFamily="18" charset="0"/>
                    <a:cs typeface="+mj-cs"/>
                  </a:rPr>
                  <a:t> V</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mn-cs"/>
              </a:defRPr>
            </a:pPr>
            <a:endParaRPr lang="en-US"/>
          </a:p>
        </c:txPr>
        <c:crossAx val="233515096"/>
        <c:crosses val="autoZero"/>
        <c:crossBetween val="midCat"/>
      </c:valAx>
      <c:valAx>
        <c:axId val="233515096"/>
        <c:scaling>
          <c:orientation val="minMax"/>
          <c:max val="11"/>
          <c:min val="0"/>
        </c:scaling>
        <c:delete val="0"/>
        <c:axPos val="l"/>
        <c:title>
          <c:tx>
            <c:rich>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r>
                  <a:rPr lang="en-US" sz="1200" baseline="0">
                    <a:solidFill>
                      <a:schemeClr val="tx1"/>
                    </a:solidFill>
                    <a:latin typeface="Times New Roman" panose="02020603050405020304" pitchFamily="18" charset="0"/>
                    <a:cs typeface="+mj-cs"/>
                  </a:rPr>
                  <a:t>P</a:t>
                </a:r>
              </a:p>
            </c:rich>
          </c:tx>
          <c:layout>
            <c:manualLayout>
              <c:xMode val="edge"/>
              <c:yMode val="edge"/>
              <c:x val="2.099737098861864E-2"/>
              <c:y val="0.38273591372945004"/>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crossAx val="233514704"/>
        <c:crosses val="autoZero"/>
        <c:crossBetween val="midCat"/>
        <c:majorUnit val="1"/>
      </c:valAx>
      <c:spPr>
        <a:noFill/>
        <a:ln>
          <a:solidFill>
            <a:schemeClr val="tx1"/>
          </a:solidFill>
        </a:ln>
        <a:effectLst/>
      </c:spPr>
    </c:plotArea>
    <c:legend>
      <c:legendPos val="r"/>
      <c:layout>
        <c:manualLayout>
          <c:xMode val="edge"/>
          <c:yMode val="edge"/>
          <c:x val="0.13069016675220424"/>
          <c:y val="0.61722521142375231"/>
          <c:w val="0.40975333366264605"/>
          <c:h val="0.18001095852320295"/>
        </c:manualLayout>
      </c:layout>
      <c:overlay val="1"/>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mj-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'P-V'!$B$40:$F$40</c:f>
              <c:strCache>
                <c:ptCount val="1"/>
                <c:pt idx="0">
                  <c:v>Engines No. 1&amp;2</c:v>
                </c:pt>
              </c:strCache>
            </c:strRef>
          </c:tx>
          <c:spPr>
            <a:ln w="19050" cap="rnd">
              <a:solidFill>
                <a:schemeClr val="tx1"/>
              </a:solidFill>
              <a:round/>
            </a:ln>
            <a:effectLst/>
          </c:spPr>
          <c:marker>
            <c:symbol val="none"/>
          </c:marker>
          <c:xVal>
            <c:numRef>
              <c:f>'P-V'!$C$42:$C$56</c:f>
              <c:numCache>
                <c:formatCode>General</c:formatCode>
                <c:ptCount val="15"/>
                <c:pt idx="0">
                  <c:v>3.8771446280446797</c:v>
                </c:pt>
                <c:pt idx="1">
                  <c:v>3.824394360996453</c:v>
                </c:pt>
                <c:pt idx="2">
                  <c:v>3.7716440939482259</c:v>
                </c:pt>
                <c:pt idx="3">
                  <c:v>3.7188938268999991</c:v>
                </c:pt>
                <c:pt idx="4">
                  <c:v>3.666143559851772</c:v>
                </c:pt>
                <c:pt idx="5">
                  <c:v>3.6133932928035453</c:v>
                </c:pt>
                <c:pt idx="6">
                  <c:v>3.5738305925173748</c:v>
                </c:pt>
                <c:pt idx="7">
                  <c:v>3.5210803254691481</c:v>
                </c:pt>
                <c:pt idx="8">
                  <c:v>3.4815176251829776</c:v>
                </c:pt>
                <c:pt idx="9">
                  <c:v>3.4287673581347509</c:v>
                </c:pt>
                <c:pt idx="10">
                  <c:v>3.3892046578485808</c:v>
                </c:pt>
                <c:pt idx="11">
                  <c:v>1.1473183082989358</c:v>
                </c:pt>
                <c:pt idx="12">
                  <c:v>0.92312967334397134</c:v>
                </c:pt>
                <c:pt idx="13">
                  <c:v>0.64619077134077996</c:v>
                </c:pt>
                <c:pt idx="14">
                  <c:v>0</c:v>
                </c:pt>
              </c:numCache>
            </c:numRef>
          </c:xVal>
          <c:yVal>
            <c:numRef>
              <c:f>'P-V'!$B$42:$B$56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yVal>
          <c:smooth val="1"/>
          <c:extLst>
            <c:ext xmlns:c16="http://schemas.microsoft.com/office/drawing/2014/chart" uri="{C3380CC4-5D6E-409C-BE32-E72D297353CC}">
              <c16:uniqueId val="{00000000-530C-4CC6-ADB0-0FD9947C20C8}"/>
            </c:ext>
          </c:extLst>
        </c:ser>
        <c:ser>
          <c:idx val="1"/>
          <c:order val="1"/>
          <c:tx>
            <c:strRef>
              <c:f>'P-V'!$H$40:$L$40</c:f>
              <c:strCache>
                <c:ptCount val="1"/>
                <c:pt idx="0">
                  <c:v>Engines No. 1&amp;3</c:v>
                </c:pt>
              </c:strCache>
            </c:strRef>
          </c:tx>
          <c:spPr>
            <a:ln w="19050" cap="rnd">
              <a:solidFill>
                <a:schemeClr val="tx1"/>
              </a:solidFill>
              <a:prstDash val="sysDash"/>
              <a:round/>
            </a:ln>
            <a:effectLst/>
          </c:spPr>
          <c:marker>
            <c:symbol val="none"/>
          </c:marker>
          <c:xVal>
            <c:numRef>
              <c:f>'P-V'!$I$42:$I$57</c:f>
              <c:numCache>
                <c:formatCode>General</c:formatCode>
                <c:ptCount val="16"/>
                <c:pt idx="0">
                  <c:v>3.8771446280446797</c:v>
                </c:pt>
                <c:pt idx="1">
                  <c:v>3.8112067942343963</c:v>
                </c:pt>
                <c:pt idx="2">
                  <c:v>3.7452689604241125</c:v>
                </c:pt>
                <c:pt idx="3">
                  <c:v>3.6793311266138287</c:v>
                </c:pt>
                <c:pt idx="4">
                  <c:v>3.6002057260414886</c:v>
                </c:pt>
                <c:pt idx="5">
                  <c:v>3.5210803254691481</c:v>
                </c:pt>
                <c:pt idx="6">
                  <c:v>3.4287673581347509</c:v>
                </c:pt>
                <c:pt idx="7">
                  <c:v>3.323266824038297</c:v>
                </c:pt>
                <c:pt idx="8">
                  <c:v>3.2045787231797864</c:v>
                </c:pt>
                <c:pt idx="9">
                  <c:v>3.0727030555592192</c:v>
                </c:pt>
                <c:pt idx="10">
                  <c:v>2.9144522544145381</c:v>
                </c:pt>
                <c:pt idx="11">
                  <c:v>2.7298263197457437</c:v>
                </c:pt>
                <c:pt idx="12">
                  <c:v>2.518825251552836</c:v>
                </c:pt>
                <c:pt idx="13">
                  <c:v>2.2550739163117015</c:v>
                </c:pt>
                <c:pt idx="14">
                  <c:v>1.9121971804982265</c:v>
                </c:pt>
                <c:pt idx="15">
                  <c:v>0</c:v>
                </c:pt>
              </c:numCache>
            </c:numRef>
          </c:xVal>
          <c:yVal>
            <c:numRef>
              <c:f>'P-V'!$H$42:$H$57</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yVal>
          <c:smooth val="1"/>
          <c:extLst>
            <c:ext xmlns:c16="http://schemas.microsoft.com/office/drawing/2014/chart" uri="{C3380CC4-5D6E-409C-BE32-E72D297353CC}">
              <c16:uniqueId val="{00000001-530C-4CC6-ADB0-0FD9947C20C8}"/>
            </c:ext>
          </c:extLst>
        </c:ser>
        <c:ser>
          <c:idx val="2"/>
          <c:order val="2"/>
          <c:tx>
            <c:strRef>
              <c:f>'P-V'!$N$40:$R$40</c:f>
              <c:strCache>
                <c:ptCount val="1"/>
                <c:pt idx="0">
                  <c:v>Engines No. 1&amp;4</c:v>
                </c:pt>
              </c:strCache>
            </c:strRef>
          </c:tx>
          <c:spPr>
            <a:ln w="19050" cap="rnd">
              <a:solidFill>
                <a:schemeClr val="tx1"/>
              </a:solidFill>
              <a:prstDash val="lgDash"/>
              <a:round/>
            </a:ln>
            <a:effectLst/>
          </c:spPr>
          <c:marker>
            <c:symbol val="none"/>
          </c:marker>
          <c:xVal>
            <c:numRef>
              <c:f>'P-V'!$O$42:$O$57</c:f>
              <c:numCache>
                <c:formatCode>General</c:formatCode>
                <c:ptCount val="16"/>
                <c:pt idx="0">
                  <c:v>3.8771446280446797</c:v>
                </c:pt>
                <c:pt idx="1">
                  <c:v>3.8507694945205664</c:v>
                </c:pt>
                <c:pt idx="2">
                  <c:v>3.8112067942343963</c:v>
                </c:pt>
                <c:pt idx="3">
                  <c:v>3.7848316607102825</c:v>
                </c:pt>
                <c:pt idx="4">
                  <c:v>3.7452689604241125</c:v>
                </c:pt>
                <c:pt idx="5">
                  <c:v>3.6529559930897153</c:v>
                </c:pt>
                <c:pt idx="6">
                  <c:v>3.4683300584209209</c:v>
                </c:pt>
                <c:pt idx="7">
                  <c:v>3.2573289902280131</c:v>
                </c:pt>
                <c:pt idx="8">
                  <c:v>3.0331403552730487</c:v>
                </c:pt>
                <c:pt idx="9">
                  <c:v>2.8089517203180843</c:v>
                </c:pt>
                <c:pt idx="10">
                  <c:v>2.5583879518390065</c:v>
                </c:pt>
                <c:pt idx="11">
                  <c:v>2.2814490498358149</c:v>
                </c:pt>
                <c:pt idx="12">
                  <c:v>1.9517598807843966</c:v>
                </c:pt>
                <c:pt idx="13">
                  <c:v>1.5429453111606379</c:v>
                </c:pt>
                <c:pt idx="14">
                  <c:v>0.85719183953368772</c:v>
                </c:pt>
                <c:pt idx="15">
                  <c:v>0</c:v>
                </c:pt>
              </c:numCache>
            </c:numRef>
          </c:xVal>
          <c:yVal>
            <c:numRef>
              <c:f>'P-V'!$N$42:$N$57</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yVal>
          <c:smooth val="1"/>
          <c:extLst>
            <c:ext xmlns:c16="http://schemas.microsoft.com/office/drawing/2014/chart" uri="{C3380CC4-5D6E-409C-BE32-E72D297353CC}">
              <c16:uniqueId val="{00000002-530C-4CC6-ADB0-0FD9947C20C8}"/>
            </c:ext>
          </c:extLst>
        </c:ser>
        <c:ser>
          <c:idx val="3"/>
          <c:order val="3"/>
          <c:tx>
            <c:strRef>
              <c:f>'P-V'!$T$40:$X$40</c:f>
              <c:strCache>
                <c:ptCount val="1"/>
                <c:pt idx="0">
                  <c:v>Engines No. 2&amp;3</c:v>
                </c:pt>
              </c:strCache>
            </c:strRef>
          </c:tx>
          <c:spPr>
            <a:ln w="34925" cap="rnd">
              <a:solidFill>
                <a:schemeClr val="tx1"/>
              </a:solidFill>
              <a:prstDash val="sysDot"/>
              <a:round/>
            </a:ln>
            <a:effectLst/>
          </c:spPr>
          <c:marker>
            <c:symbol val="none"/>
          </c:marker>
          <c:xVal>
            <c:numRef>
              <c:f>'P-V'!$U$42:$U$56</c:f>
              <c:numCache>
                <c:formatCode>General</c:formatCode>
                <c:ptCount val="15"/>
                <c:pt idx="0">
                  <c:v>3.8771446280446797</c:v>
                </c:pt>
                <c:pt idx="1">
                  <c:v>3.7848316607102825</c:v>
                </c:pt>
                <c:pt idx="2">
                  <c:v>3.6793311266138287</c:v>
                </c:pt>
                <c:pt idx="3">
                  <c:v>3.5738305925173748</c:v>
                </c:pt>
                <c:pt idx="4">
                  <c:v>3.4551424916588642</c:v>
                </c:pt>
                <c:pt idx="5">
                  <c:v>3.323266824038297</c:v>
                </c:pt>
                <c:pt idx="6">
                  <c:v>3.1518284561315593</c:v>
                </c:pt>
                <c:pt idx="7">
                  <c:v>2.9672025214627653</c:v>
                </c:pt>
                <c:pt idx="8">
                  <c:v>2.7298263197457437</c:v>
                </c:pt>
                <c:pt idx="9">
                  <c:v>2.4528874177425526</c:v>
                </c:pt>
                <c:pt idx="10">
                  <c:v>2.0704479816429071</c:v>
                </c:pt>
                <c:pt idx="11">
                  <c:v>0</c:v>
                </c:pt>
              </c:numCache>
            </c:numRef>
          </c:xVal>
          <c:yVal>
            <c:numRef>
              <c:f>'P-V'!$T$42:$T$56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numCache>
            </c:numRef>
          </c:yVal>
          <c:smooth val="1"/>
          <c:extLst>
            <c:ext xmlns:c16="http://schemas.microsoft.com/office/drawing/2014/chart" uri="{C3380CC4-5D6E-409C-BE32-E72D297353CC}">
              <c16:uniqueId val="{00000003-530C-4CC6-ADB0-0FD9947C20C8}"/>
            </c:ext>
          </c:extLst>
        </c:ser>
        <c:ser>
          <c:idx val="4"/>
          <c:order val="4"/>
          <c:tx>
            <c:strRef>
              <c:f>'P-V'!$Z$40:$AD$40</c:f>
              <c:strCache>
                <c:ptCount val="1"/>
                <c:pt idx="0">
                  <c:v>Engines No. 2&amp;4</c:v>
                </c:pt>
              </c:strCache>
            </c:strRef>
          </c:tx>
          <c:spPr>
            <a:ln w="19050" cap="rnd">
              <a:solidFill>
                <a:schemeClr val="tx1"/>
              </a:solidFill>
              <a:prstDash val="lgDashDot"/>
              <a:round/>
            </a:ln>
            <a:effectLst/>
          </c:spPr>
          <c:marker>
            <c:symbol val="none"/>
          </c:marker>
          <c:xVal>
            <c:numRef>
              <c:f>'P-V'!$AA$42:$AA$56</c:f>
              <c:numCache>
                <c:formatCode>General</c:formatCode>
                <c:ptCount val="15"/>
                <c:pt idx="0">
                  <c:v>3.8771446280446797</c:v>
                </c:pt>
                <c:pt idx="1">
                  <c:v>3.8112067942343963</c:v>
                </c:pt>
                <c:pt idx="2">
                  <c:v>3.7452689604241125</c:v>
                </c:pt>
                <c:pt idx="3">
                  <c:v>3.6529559930897153</c:v>
                </c:pt>
                <c:pt idx="4">
                  <c:v>3.5210803254691481</c:v>
                </c:pt>
                <c:pt idx="5">
                  <c:v>3.362829524324467</c:v>
                </c:pt>
                <c:pt idx="6">
                  <c:v>3.1518284561315593</c:v>
                </c:pt>
                <c:pt idx="7">
                  <c:v>2.8880771208904248</c:v>
                </c:pt>
                <c:pt idx="8">
                  <c:v>2.5583879518390065</c:v>
                </c:pt>
                <c:pt idx="9">
                  <c:v>2.0836355484049638</c:v>
                </c:pt>
                <c:pt idx="10">
                  <c:v>1.1736934418230494</c:v>
                </c:pt>
                <c:pt idx="11">
                  <c:v>0</c:v>
                </c:pt>
              </c:numCache>
            </c:numRef>
          </c:xVal>
          <c:yVal>
            <c:numRef>
              <c:f>'P-V'!$Z$42:$Z$56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numCache>
            </c:numRef>
          </c:yVal>
          <c:smooth val="1"/>
          <c:extLst>
            <c:ext xmlns:c16="http://schemas.microsoft.com/office/drawing/2014/chart" uri="{C3380CC4-5D6E-409C-BE32-E72D297353CC}">
              <c16:uniqueId val="{00000004-530C-4CC6-ADB0-0FD9947C20C8}"/>
            </c:ext>
          </c:extLst>
        </c:ser>
        <c:ser>
          <c:idx val="5"/>
          <c:order val="5"/>
          <c:tx>
            <c:strRef>
              <c:f>'P-V'!$AF$40:$AJ$40</c:f>
              <c:strCache>
                <c:ptCount val="1"/>
                <c:pt idx="0">
                  <c:v>Engines No. 3&amp;4</c:v>
                </c:pt>
              </c:strCache>
            </c:strRef>
          </c:tx>
          <c:spPr>
            <a:ln w="19050" cap="rnd">
              <a:solidFill>
                <a:schemeClr val="tx1"/>
              </a:solidFill>
              <a:prstDash val="lgDashDotDot"/>
              <a:round/>
            </a:ln>
            <a:effectLst/>
          </c:spPr>
          <c:marker>
            <c:symbol val="none"/>
          </c:marker>
          <c:xVal>
            <c:numRef>
              <c:f>'P-V'!$AG$42:$AG$56</c:f>
              <c:numCache>
                <c:formatCode>General</c:formatCode>
                <c:ptCount val="15"/>
                <c:pt idx="0">
                  <c:v>3.8771446280446797</c:v>
                </c:pt>
                <c:pt idx="1">
                  <c:v>3.8112067942343963</c:v>
                </c:pt>
                <c:pt idx="2">
                  <c:v>3.7188938268999991</c:v>
                </c:pt>
                <c:pt idx="3">
                  <c:v>3.6133932928035453</c:v>
                </c:pt>
                <c:pt idx="4">
                  <c:v>3.4551424916588642</c:v>
                </c:pt>
                <c:pt idx="5">
                  <c:v>3.2573289902280131</c:v>
                </c:pt>
                <c:pt idx="6">
                  <c:v>3.0067652217489353</c:v>
                </c:pt>
                <c:pt idx="7">
                  <c:v>2.6507009191734037</c:v>
                </c:pt>
                <c:pt idx="8">
                  <c:v>2.2155112160255315</c:v>
                </c:pt>
                <c:pt idx="9">
                  <c:v>1.4506323438262407</c:v>
                </c:pt>
                <c:pt idx="10">
                  <c:v>0</c:v>
                </c:pt>
              </c:numCache>
            </c:numRef>
          </c:xVal>
          <c:yVal>
            <c:numRef>
              <c:f>'P-V'!$AF$42:$AF$56</c:f>
              <c:numCache>
                <c:formatCode>General</c:formatCode>
                <c:ptCount val="15"/>
                <c:pt idx="0">
                  <c:v>0</c:v>
                </c:pt>
                <c:pt idx="1">
                  <c:v>1</c:v>
                </c:pt>
                <c:pt idx="2">
                  <c:v>2</c:v>
                </c:pt>
                <c:pt idx="3">
                  <c:v>3</c:v>
                </c:pt>
                <c:pt idx="4">
                  <c:v>4</c:v>
                </c:pt>
                <c:pt idx="5">
                  <c:v>5</c:v>
                </c:pt>
                <c:pt idx="6">
                  <c:v>6</c:v>
                </c:pt>
                <c:pt idx="7">
                  <c:v>7</c:v>
                </c:pt>
                <c:pt idx="8">
                  <c:v>8</c:v>
                </c:pt>
                <c:pt idx="9">
                  <c:v>9</c:v>
                </c:pt>
                <c:pt idx="10">
                  <c:v>10</c:v>
                </c:pt>
              </c:numCache>
            </c:numRef>
          </c:yVal>
          <c:smooth val="1"/>
          <c:extLst>
            <c:ext xmlns:c16="http://schemas.microsoft.com/office/drawing/2014/chart" uri="{C3380CC4-5D6E-409C-BE32-E72D297353CC}">
              <c16:uniqueId val="{00000005-530C-4CC6-ADB0-0FD9947C20C8}"/>
            </c:ext>
          </c:extLst>
        </c:ser>
        <c:dLbls>
          <c:showLegendKey val="0"/>
          <c:showVal val="0"/>
          <c:showCatName val="0"/>
          <c:showSerName val="0"/>
          <c:showPercent val="0"/>
          <c:showBubbleSize val="0"/>
        </c:dLbls>
        <c:axId val="233515488"/>
        <c:axId val="233515880"/>
      </c:scatterChart>
      <c:valAx>
        <c:axId val="233515488"/>
        <c:scaling>
          <c:orientation val="minMax"/>
          <c:max val="4"/>
        </c:scaling>
        <c:delete val="0"/>
        <c:axPos val="b"/>
        <c:title>
          <c:tx>
            <c:rich>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r>
                  <a:rPr lang="en-US" sz="1200" b="1" baseline="0">
                    <a:solidFill>
                      <a:schemeClr val="tx1"/>
                    </a:solidFill>
                    <a:latin typeface="Times New Roman" panose="02020603050405020304" pitchFamily="18" charset="0"/>
                    <a:cs typeface="+mj-cs"/>
                  </a:rPr>
                  <a:t> V</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mn-cs"/>
              </a:defRPr>
            </a:pPr>
            <a:endParaRPr lang="en-US"/>
          </a:p>
        </c:txPr>
        <c:crossAx val="233515880"/>
        <c:crosses val="autoZero"/>
        <c:crossBetween val="midCat"/>
      </c:valAx>
      <c:valAx>
        <c:axId val="233515880"/>
        <c:scaling>
          <c:orientation val="minMax"/>
          <c:max val="16"/>
          <c:min val="0"/>
        </c:scaling>
        <c:delete val="0"/>
        <c:axPos val="l"/>
        <c:title>
          <c:tx>
            <c:rich>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r>
                  <a:rPr lang="en-US" sz="1200" baseline="0">
                    <a:solidFill>
                      <a:schemeClr val="tx1"/>
                    </a:solidFill>
                    <a:latin typeface="Times New Roman" panose="02020603050405020304" pitchFamily="18" charset="0"/>
                    <a:cs typeface="+mj-cs"/>
                  </a:rPr>
                  <a:t>P</a:t>
                </a:r>
              </a:p>
            </c:rich>
          </c:tx>
          <c:layout>
            <c:manualLayout>
              <c:xMode val="edge"/>
              <c:yMode val="edge"/>
              <c:x val="2.099737098861864E-2"/>
              <c:y val="0.38273591372945004"/>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crossAx val="233515488"/>
        <c:crosses val="autoZero"/>
        <c:crossBetween val="midCat"/>
      </c:valAx>
      <c:spPr>
        <a:noFill/>
        <a:ln>
          <a:solidFill>
            <a:schemeClr val="tx1"/>
          </a:solidFill>
        </a:ln>
        <a:effectLst/>
      </c:spPr>
    </c:plotArea>
    <c:legend>
      <c:legendPos val="r"/>
      <c:layout>
        <c:manualLayout>
          <c:xMode val="edge"/>
          <c:yMode val="edge"/>
          <c:x val="0.12278080091473714"/>
          <c:y val="0.39645085116711509"/>
          <c:w val="0.2900174111899379"/>
          <c:h val="0.39663385826771652"/>
        </c:manualLayout>
      </c:layout>
      <c:overlay val="1"/>
      <c:spPr>
        <a:solidFill>
          <a:schemeClr val="bg1"/>
        </a:solidFill>
        <a:ln>
          <a:solidFill>
            <a:schemeClr val="tx1"/>
          </a:solid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'P-V'!$B$19:$F$19</c:f>
              <c:strCache>
                <c:ptCount val="1"/>
                <c:pt idx="0">
                  <c:v>Engines No. 1</c:v>
                </c:pt>
              </c:strCache>
            </c:strRef>
          </c:tx>
          <c:spPr>
            <a:ln w="19050" cap="rnd">
              <a:solidFill>
                <a:schemeClr val="tx1"/>
              </a:solidFill>
              <a:round/>
            </a:ln>
            <a:effectLst/>
          </c:spPr>
          <c:marker>
            <c:symbol val="none"/>
          </c:marker>
          <c:xVal>
            <c:numRef>
              <c:f>'P-V'!$C$21:$C$35</c:f>
              <c:numCache>
                <c:formatCode>General</c:formatCode>
                <c:ptCount val="15"/>
                <c:pt idx="0">
                  <c:v>3.8771446280446797</c:v>
                </c:pt>
                <c:pt idx="1">
                  <c:v>3.8639570612826231</c:v>
                </c:pt>
                <c:pt idx="2">
                  <c:v>3.8507694945205664</c:v>
                </c:pt>
                <c:pt idx="3">
                  <c:v>3.8375819277585097</c:v>
                </c:pt>
                <c:pt idx="4">
                  <c:v>3.8375819277585097</c:v>
                </c:pt>
                <c:pt idx="5">
                  <c:v>3.824394360996453</c:v>
                </c:pt>
                <c:pt idx="6">
                  <c:v>3.8112067942343963</c:v>
                </c:pt>
                <c:pt idx="7">
                  <c:v>3.7980192274723392</c:v>
                </c:pt>
                <c:pt idx="8">
                  <c:v>3.7848316607102825</c:v>
                </c:pt>
                <c:pt idx="9">
                  <c:v>3.7716440939482259</c:v>
                </c:pt>
                <c:pt idx="10">
                  <c:v>3.7716440939482259</c:v>
                </c:pt>
                <c:pt idx="11">
                  <c:v>1.5825080114468082</c:v>
                </c:pt>
                <c:pt idx="12">
                  <c:v>1.0550053409645388</c:v>
                </c:pt>
                <c:pt idx="13">
                  <c:v>0.36925186933758858</c:v>
                </c:pt>
                <c:pt idx="14">
                  <c:v>0</c:v>
                </c:pt>
              </c:numCache>
            </c:numRef>
          </c:xVal>
          <c:yVal>
            <c:numRef>
              <c:f>'P-V'!$B$21:$B$35</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15</c:v>
                </c:pt>
                <c:pt idx="12">
                  <c:v>20</c:v>
                </c:pt>
                <c:pt idx="13">
                  <c:v>25</c:v>
                </c:pt>
                <c:pt idx="14">
                  <c:v>30</c:v>
                </c:pt>
              </c:numCache>
            </c:numRef>
          </c:yVal>
          <c:smooth val="1"/>
          <c:extLst>
            <c:ext xmlns:c16="http://schemas.microsoft.com/office/drawing/2014/chart" uri="{C3380CC4-5D6E-409C-BE32-E72D297353CC}">
              <c16:uniqueId val="{00000000-B092-4E0E-AFB2-4906E89868CB}"/>
            </c:ext>
          </c:extLst>
        </c:ser>
        <c:ser>
          <c:idx val="1"/>
          <c:order val="1"/>
          <c:tx>
            <c:strRef>
              <c:f>'P-V'!$H$19:$L$19</c:f>
              <c:strCache>
                <c:ptCount val="1"/>
                <c:pt idx="0">
                  <c:v>Engines No. 2</c:v>
                </c:pt>
              </c:strCache>
            </c:strRef>
          </c:tx>
          <c:spPr>
            <a:ln w="19050" cap="rnd">
              <a:solidFill>
                <a:schemeClr val="tx1"/>
              </a:solidFill>
              <a:prstDash val="sysDash"/>
              <a:round/>
            </a:ln>
            <a:effectLst/>
          </c:spPr>
          <c:marker>
            <c:symbol val="none"/>
          </c:marker>
          <c:xVal>
            <c:numRef>
              <c:f>'P-V'!$I$21:$I$38</c:f>
              <c:numCache>
                <c:formatCode>General</c:formatCode>
                <c:ptCount val="18"/>
                <c:pt idx="0">
                  <c:v>3.8771446280446797</c:v>
                </c:pt>
                <c:pt idx="1">
                  <c:v>3.8375819277585097</c:v>
                </c:pt>
                <c:pt idx="2">
                  <c:v>3.7980192274723392</c:v>
                </c:pt>
                <c:pt idx="3">
                  <c:v>3.7452689604241125</c:v>
                </c:pt>
                <c:pt idx="4">
                  <c:v>3.7057062601379425</c:v>
                </c:pt>
                <c:pt idx="5">
                  <c:v>3.666143559851772</c:v>
                </c:pt>
                <c:pt idx="6">
                  <c:v>3.6265808595656019</c:v>
                </c:pt>
                <c:pt idx="7">
                  <c:v>3.5870181592794315</c:v>
                </c:pt>
                <c:pt idx="8">
                  <c:v>3.5474554589932614</c:v>
                </c:pt>
                <c:pt idx="9">
                  <c:v>3.5078927587070914</c:v>
                </c:pt>
                <c:pt idx="10">
                  <c:v>3.4683300584209209</c:v>
                </c:pt>
                <c:pt idx="11">
                  <c:v>3.2705165569900698</c:v>
                </c:pt>
                <c:pt idx="12">
                  <c:v>3.0595154887971625</c:v>
                </c:pt>
                <c:pt idx="13">
                  <c:v>2.8353268538421976</c:v>
                </c:pt>
                <c:pt idx="14">
                  <c:v>2.5715755186010631</c:v>
                </c:pt>
                <c:pt idx="15">
                  <c:v>2.2550739163117015</c:v>
                </c:pt>
                <c:pt idx="16">
                  <c:v>1.8066966464017726</c:v>
                </c:pt>
                <c:pt idx="17">
                  <c:v>0</c:v>
                </c:pt>
              </c:numCache>
            </c:numRef>
          </c:xVal>
          <c:yVal>
            <c:numRef>
              <c:f>'P-V'!$H$21:$H$38</c:f>
              <c:numCache>
                <c:formatCode>General</c:formatCode>
                <c:ptCount val="18"/>
                <c:pt idx="0">
                  <c:v>0</c:v>
                </c:pt>
                <c:pt idx="1">
                  <c:v>1</c:v>
                </c:pt>
                <c:pt idx="2">
                  <c:v>2</c:v>
                </c:pt>
                <c:pt idx="3">
                  <c:v>3</c:v>
                </c:pt>
                <c:pt idx="4">
                  <c:v>4</c:v>
                </c:pt>
                <c:pt idx="5">
                  <c:v>5</c:v>
                </c:pt>
                <c:pt idx="6">
                  <c:v>6</c:v>
                </c:pt>
                <c:pt idx="7">
                  <c:v>7</c:v>
                </c:pt>
                <c:pt idx="8">
                  <c:v>8</c:v>
                </c:pt>
                <c:pt idx="9">
                  <c:v>9</c:v>
                </c:pt>
                <c:pt idx="10">
                  <c:v>10</c:v>
                </c:pt>
                <c:pt idx="11">
                  <c:v>15</c:v>
                </c:pt>
                <c:pt idx="12">
                  <c:v>20</c:v>
                </c:pt>
                <c:pt idx="13">
                  <c:v>25</c:v>
                </c:pt>
                <c:pt idx="14">
                  <c:v>30</c:v>
                </c:pt>
                <c:pt idx="15">
                  <c:v>35</c:v>
                </c:pt>
                <c:pt idx="16">
                  <c:v>40</c:v>
                </c:pt>
                <c:pt idx="17">
                  <c:v>45</c:v>
                </c:pt>
              </c:numCache>
            </c:numRef>
          </c:yVal>
          <c:smooth val="1"/>
          <c:extLst>
            <c:ext xmlns:c16="http://schemas.microsoft.com/office/drawing/2014/chart" uri="{C3380CC4-5D6E-409C-BE32-E72D297353CC}">
              <c16:uniqueId val="{00000001-B092-4E0E-AFB2-4906E89868CB}"/>
            </c:ext>
          </c:extLst>
        </c:ser>
        <c:ser>
          <c:idx val="2"/>
          <c:order val="2"/>
          <c:tx>
            <c:strRef>
              <c:f>'P-V'!$N$19:$R$19</c:f>
              <c:strCache>
                <c:ptCount val="1"/>
                <c:pt idx="0">
                  <c:v>Engines No. 3</c:v>
                </c:pt>
              </c:strCache>
            </c:strRef>
          </c:tx>
          <c:spPr>
            <a:ln w="19050" cap="rnd">
              <a:solidFill>
                <a:schemeClr val="tx1"/>
              </a:solidFill>
              <a:prstDash val="lgDash"/>
              <a:round/>
            </a:ln>
            <a:effectLst/>
          </c:spPr>
          <c:marker>
            <c:symbol val="none"/>
          </c:marker>
          <c:xVal>
            <c:numRef>
              <c:f>'P-V'!$O$21:$O$33</c:f>
              <c:numCache>
                <c:formatCode>General</c:formatCode>
                <c:ptCount val="13"/>
                <c:pt idx="0">
                  <c:v>3.8771446280446797</c:v>
                </c:pt>
                <c:pt idx="1">
                  <c:v>3.824394360996453</c:v>
                </c:pt>
                <c:pt idx="2">
                  <c:v>3.7716440939482259</c:v>
                </c:pt>
                <c:pt idx="3">
                  <c:v>3.7188938268999991</c:v>
                </c:pt>
                <c:pt idx="4">
                  <c:v>3.6529559930897153</c:v>
                </c:pt>
                <c:pt idx="5">
                  <c:v>3.5870181592794315</c:v>
                </c:pt>
                <c:pt idx="6">
                  <c:v>3.5210803254691481</c:v>
                </c:pt>
                <c:pt idx="7">
                  <c:v>3.4419549248968075</c:v>
                </c:pt>
                <c:pt idx="8">
                  <c:v>3.3496419575624103</c:v>
                </c:pt>
                <c:pt idx="9">
                  <c:v>3.2441414234659565</c:v>
                </c:pt>
                <c:pt idx="10">
                  <c:v>3.1254533226074459</c:v>
                </c:pt>
                <c:pt idx="11">
                  <c:v>2.2286987827875882</c:v>
                </c:pt>
                <c:pt idx="12">
                  <c:v>0</c:v>
                </c:pt>
              </c:numCache>
            </c:numRef>
          </c:xVal>
          <c:yVal>
            <c:numRef>
              <c:f>'P-V'!$N$21:$N$33</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15</c:v>
                </c:pt>
                <c:pt idx="12">
                  <c:v>20</c:v>
                </c:pt>
              </c:numCache>
            </c:numRef>
          </c:yVal>
          <c:smooth val="1"/>
          <c:extLst>
            <c:ext xmlns:c16="http://schemas.microsoft.com/office/drawing/2014/chart" uri="{C3380CC4-5D6E-409C-BE32-E72D297353CC}">
              <c16:uniqueId val="{00000002-B092-4E0E-AFB2-4906E89868CB}"/>
            </c:ext>
          </c:extLst>
        </c:ser>
        <c:ser>
          <c:idx val="3"/>
          <c:order val="3"/>
          <c:tx>
            <c:strRef>
              <c:f>'P-V'!$T$19:$X$19</c:f>
              <c:strCache>
                <c:ptCount val="1"/>
                <c:pt idx="0">
                  <c:v>Engines No. 4</c:v>
                </c:pt>
              </c:strCache>
            </c:strRef>
          </c:tx>
          <c:spPr>
            <a:ln w="19050" cap="rnd">
              <a:solidFill>
                <a:schemeClr val="tx1"/>
              </a:solidFill>
              <a:prstDash val="lgDashDot"/>
              <a:round/>
            </a:ln>
            <a:effectLst/>
          </c:spPr>
          <c:marker>
            <c:symbol val="none"/>
          </c:marker>
          <c:xVal>
            <c:numRef>
              <c:f>'P-V'!$U$21:$U$35</c:f>
              <c:numCache>
                <c:formatCode>General</c:formatCode>
                <c:ptCount val="15"/>
                <c:pt idx="0">
                  <c:v>3.8771446280446797</c:v>
                </c:pt>
                <c:pt idx="1">
                  <c:v>3.8639570612826231</c:v>
                </c:pt>
                <c:pt idx="2">
                  <c:v>3.8507694945205664</c:v>
                </c:pt>
                <c:pt idx="3">
                  <c:v>3.8375819277585097</c:v>
                </c:pt>
                <c:pt idx="4">
                  <c:v>3.824394360996453</c:v>
                </c:pt>
                <c:pt idx="5">
                  <c:v>3.6397684263276586</c:v>
                </c:pt>
                <c:pt idx="6">
                  <c:v>3.4551424916588642</c:v>
                </c:pt>
                <c:pt idx="7">
                  <c:v>3.2573289902280131</c:v>
                </c:pt>
                <c:pt idx="8">
                  <c:v>3.0463279220351054</c:v>
                </c:pt>
                <c:pt idx="9">
                  <c:v>2.8353268538421976</c:v>
                </c:pt>
                <c:pt idx="10">
                  <c:v>2.5979506521251765</c:v>
                </c:pt>
                <c:pt idx="11">
                  <c:v>2.334199316884042</c:v>
                </c:pt>
                <c:pt idx="12">
                  <c:v>2.0176977145946804</c:v>
                </c:pt>
                <c:pt idx="13">
                  <c:v>0.77806643896134731</c:v>
                </c:pt>
                <c:pt idx="14">
                  <c:v>0</c:v>
                </c:pt>
              </c:numCache>
            </c:numRef>
          </c:xVal>
          <c:yVal>
            <c:numRef>
              <c:f>'P-V'!$T$21:$T$35</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14</c:v>
                </c:pt>
                <c:pt idx="14">
                  <c:v>16</c:v>
                </c:pt>
              </c:numCache>
            </c:numRef>
          </c:yVal>
          <c:smooth val="1"/>
          <c:extLst>
            <c:ext xmlns:c16="http://schemas.microsoft.com/office/drawing/2014/chart" uri="{C3380CC4-5D6E-409C-BE32-E72D297353CC}">
              <c16:uniqueId val="{00000003-B092-4E0E-AFB2-4906E89868CB}"/>
            </c:ext>
          </c:extLst>
        </c:ser>
        <c:dLbls>
          <c:showLegendKey val="0"/>
          <c:showVal val="0"/>
          <c:showCatName val="0"/>
          <c:showSerName val="0"/>
          <c:showPercent val="0"/>
          <c:showBubbleSize val="0"/>
        </c:dLbls>
        <c:axId val="233516664"/>
        <c:axId val="234489104"/>
      </c:scatterChart>
      <c:valAx>
        <c:axId val="233516664"/>
        <c:scaling>
          <c:orientation val="minMax"/>
          <c:max val="4"/>
        </c:scaling>
        <c:delete val="0"/>
        <c:axPos val="b"/>
        <c:title>
          <c:tx>
            <c:rich>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r>
                  <a:rPr lang="en-US" sz="1200" b="1" baseline="0">
                    <a:solidFill>
                      <a:schemeClr val="tx1"/>
                    </a:solidFill>
                    <a:latin typeface="Times New Roman" panose="02020603050405020304" pitchFamily="18" charset="0"/>
                    <a:cs typeface="+mj-cs"/>
                  </a:rPr>
                  <a:t> V</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mn-cs"/>
              </a:defRPr>
            </a:pPr>
            <a:endParaRPr lang="en-US"/>
          </a:p>
        </c:txPr>
        <c:crossAx val="234489104"/>
        <c:crosses val="autoZero"/>
        <c:crossBetween val="midCat"/>
      </c:valAx>
      <c:valAx>
        <c:axId val="234489104"/>
        <c:scaling>
          <c:orientation val="minMax"/>
          <c:min val="0"/>
        </c:scaling>
        <c:delete val="0"/>
        <c:axPos val="l"/>
        <c:title>
          <c:tx>
            <c:rich>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r>
                  <a:rPr lang="en-US" sz="1200" baseline="0">
                    <a:solidFill>
                      <a:schemeClr val="tx1"/>
                    </a:solidFill>
                    <a:latin typeface="Times New Roman" panose="02020603050405020304" pitchFamily="18" charset="0"/>
                    <a:cs typeface="+mj-cs"/>
                  </a:rPr>
                  <a:t>P</a:t>
                </a:r>
              </a:p>
            </c:rich>
          </c:tx>
          <c:layout>
            <c:manualLayout>
              <c:xMode val="edge"/>
              <c:yMode val="edge"/>
              <c:x val="2.099737098861864E-2"/>
              <c:y val="0.38273591372945004"/>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mj-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crossAx val="233516664"/>
        <c:crosses val="autoZero"/>
        <c:crossBetween val="midCat"/>
      </c:valAx>
      <c:spPr>
        <a:noFill/>
        <a:ln>
          <a:solidFill>
            <a:schemeClr val="tx1"/>
          </a:solidFill>
        </a:ln>
        <a:effectLst/>
      </c:spPr>
    </c:plotArea>
    <c:legend>
      <c:legendPos val="r"/>
      <c:layout>
        <c:manualLayout>
          <c:xMode val="edge"/>
          <c:yMode val="edge"/>
          <c:x val="0.68854764446817041"/>
          <c:y val="6.7270997375328087E-2"/>
          <c:w val="0.26749028259709062"/>
          <c:h val="0.2644225721784777"/>
        </c:manualLayout>
      </c:layout>
      <c:overlay val="1"/>
      <c:spPr>
        <a:solidFill>
          <a:schemeClr val="bg1"/>
        </a:solidFill>
        <a:ln>
          <a:solidFill>
            <a:schemeClr val="tx1"/>
          </a:solid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j-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06B295-FFFD-4359-80D4-3BBD4686F81A}"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A274E-D0B8-4CF5-AD2E-D203CF95590F}" type="slidenum">
              <a:rPr lang="en-US" smtClean="0"/>
              <a:t>‹#›</a:t>
            </a:fld>
            <a:endParaRPr lang="en-US"/>
          </a:p>
        </p:txBody>
      </p:sp>
    </p:spTree>
    <p:extLst>
      <p:ext uri="{BB962C8B-B14F-4D97-AF65-F5344CB8AC3E}">
        <p14:creationId xmlns:p14="http://schemas.microsoft.com/office/powerpoint/2010/main" val="359208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6A274E-D0B8-4CF5-AD2E-D203CF95590F}" type="slidenum">
              <a:rPr lang="en-US" smtClean="0"/>
              <a:t>3</a:t>
            </a:fld>
            <a:endParaRPr lang="en-US"/>
          </a:p>
        </p:txBody>
      </p:sp>
    </p:spTree>
    <p:extLst>
      <p:ext uri="{BB962C8B-B14F-4D97-AF65-F5344CB8AC3E}">
        <p14:creationId xmlns:p14="http://schemas.microsoft.com/office/powerpoint/2010/main" val="186785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6A274E-D0B8-4CF5-AD2E-D203CF95590F}" type="slidenum">
              <a:rPr lang="en-US" smtClean="0"/>
              <a:t>8</a:t>
            </a:fld>
            <a:endParaRPr lang="en-US"/>
          </a:p>
        </p:txBody>
      </p:sp>
    </p:spTree>
    <p:extLst>
      <p:ext uri="{BB962C8B-B14F-4D97-AF65-F5344CB8AC3E}">
        <p14:creationId xmlns:p14="http://schemas.microsoft.com/office/powerpoint/2010/main" val="214277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6A274E-D0B8-4CF5-AD2E-D203CF95590F}" type="slidenum">
              <a:rPr lang="en-US" smtClean="0"/>
              <a:t>9</a:t>
            </a:fld>
            <a:endParaRPr lang="en-US"/>
          </a:p>
        </p:txBody>
      </p:sp>
    </p:spTree>
    <p:extLst>
      <p:ext uri="{BB962C8B-B14F-4D97-AF65-F5344CB8AC3E}">
        <p14:creationId xmlns:p14="http://schemas.microsoft.com/office/powerpoint/2010/main" val="427659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6A274E-D0B8-4CF5-AD2E-D203CF95590F}" type="slidenum">
              <a:rPr lang="en-US" smtClean="0"/>
              <a:t>11</a:t>
            </a:fld>
            <a:endParaRPr lang="en-US"/>
          </a:p>
        </p:txBody>
      </p:sp>
    </p:spTree>
    <p:extLst>
      <p:ext uri="{BB962C8B-B14F-4D97-AF65-F5344CB8AC3E}">
        <p14:creationId xmlns:p14="http://schemas.microsoft.com/office/powerpoint/2010/main" val="122760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6A274E-D0B8-4CF5-AD2E-D203CF95590F}" type="slidenum">
              <a:rPr lang="en-US" smtClean="0"/>
              <a:t>12</a:t>
            </a:fld>
            <a:endParaRPr lang="en-US"/>
          </a:p>
        </p:txBody>
      </p:sp>
    </p:spTree>
    <p:extLst>
      <p:ext uri="{BB962C8B-B14F-4D97-AF65-F5344CB8AC3E}">
        <p14:creationId xmlns:p14="http://schemas.microsoft.com/office/powerpoint/2010/main" val="227118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99A6D9-13F9-4360-9412-4929F08363E1}" type="slidenum">
              <a:rPr lang="en-US" altLang="en-US" smtClean="0"/>
              <a:pPr fontAlgn="base">
                <a:spcBef>
                  <a:spcPct val="0"/>
                </a:spcBef>
                <a:spcAft>
                  <a:spcPct val="0"/>
                </a:spcAft>
              </a:pPr>
              <a:t>23</a:t>
            </a:fld>
            <a:endParaRPr lang="en-US" altLang="en-US" smtClean="0"/>
          </a:p>
        </p:txBody>
      </p:sp>
    </p:spTree>
    <p:extLst>
      <p:ext uri="{BB962C8B-B14F-4D97-AF65-F5344CB8AC3E}">
        <p14:creationId xmlns:p14="http://schemas.microsoft.com/office/powerpoint/2010/main" val="2336997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BA7A19F-B0DB-4A66-9833-E092D8ABE52C}" type="datetime1">
              <a:rPr lang="tr-TR" smtClean="0"/>
              <a:t>20.07.2022</a:t>
            </a:fld>
            <a:endParaRPr lang="tr-TR"/>
          </a:p>
        </p:txBody>
      </p:sp>
      <p:sp>
        <p:nvSpPr>
          <p:cNvPr id="5" name="Altbilgi Yer Tutucusu 4"/>
          <p:cNvSpPr>
            <a:spLocks noGrp="1"/>
          </p:cNvSpPr>
          <p:nvPr>
            <p:ph type="ftr" sz="quarter" idx="11"/>
          </p:nvPr>
        </p:nvSpPr>
        <p:spPr/>
        <p:txBody>
          <a:bodyPr/>
          <a:lstStyle/>
          <a:p>
            <a:r>
              <a:rPr lang="tr-TR" smtClean="0"/>
              <a:t>20.07.2022</a:t>
            </a:r>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4409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C427114-A4C4-4715-B1A7-3AE1811D8942}" type="datetime1">
              <a:rPr lang="tr-TR" smtClean="0"/>
              <a:t>20.07.2022</a:t>
            </a:fld>
            <a:endParaRPr lang="tr-TR"/>
          </a:p>
        </p:txBody>
      </p:sp>
      <p:sp>
        <p:nvSpPr>
          <p:cNvPr id="5" name="Altbilgi Yer Tutucusu 4"/>
          <p:cNvSpPr>
            <a:spLocks noGrp="1"/>
          </p:cNvSpPr>
          <p:nvPr>
            <p:ph type="ftr" sz="quarter" idx="11"/>
          </p:nvPr>
        </p:nvSpPr>
        <p:spPr/>
        <p:txBody>
          <a:bodyPr/>
          <a:lstStyle/>
          <a:p>
            <a:r>
              <a:rPr lang="tr-TR" smtClean="0"/>
              <a:t>20.07.2022</a:t>
            </a:r>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4787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2C912DF-BBD1-4F60-AAB4-343846AFD71C}" type="datetime1">
              <a:rPr lang="tr-TR" smtClean="0"/>
              <a:t>20.07.2022</a:t>
            </a:fld>
            <a:endParaRPr lang="tr-TR"/>
          </a:p>
        </p:txBody>
      </p:sp>
      <p:sp>
        <p:nvSpPr>
          <p:cNvPr id="5" name="Altbilgi Yer Tutucusu 4"/>
          <p:cNvSpPr>
            <a:spLocks noGrp="1"/>
          </p:cNvSpPr>
          <p:nvPr>
            <p:ph type="ftr" sz="quarter" idx="11"/>
          </p:nvPr>
        </p:nvSpPr>
        <p:spPr/>
        <p:txBody>
          <a:bodyPr/>
          <a:lstStyle/>
          <a:p>
            <a:r>
              <a:rPr lang="tr-TR" smtClean="0"/>
              <a:t>20.07.2022</a:t>
            </a:r>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0485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1602A64-6DFE-4641-BC84-3CB473BC837B}" type="datetime1">
              <a:rPr lang="tr-TR" smtClean="0"/>
              <a:t>20.07.2022</a:t>
            </a:fld>
            <a:endParaRPr lang="tr-TR"/>
          </a:p>
        </p:txBody>
      </p:sp>
      <p:sp>
        <p:nvSpPr>
          <p:cNvPr id="5" name="Altbilgi Yer Tutucusu 4"/>
          <p:cNvSpPr>
            <a:spLocks noGrp="1"/>
          </p:cNvSpPr>
          <p:nvPr>
            <p:ph type="ftr" sz="quarter" idx="11"/>
          </p:nvPr>
        </p:nvSpPr>
        <p:spPr/>
        <p:txBody>
          <a:bodyPr/>
          <a:lstStyle/>
          <a:p>
            <a:r>
              <a:rPr lang="tr-TR" smtClean="0"/>
              <a:t>20.07.2022</a:t>
            </a:r>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94431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9023CDFC-6386-4D08-BA19-16A0C6A3DDAB}" type="datetime1">
              <a:rPr lang="tr-TR" smtClean="0"/>
              <a:t>20.07.2022</a:t>
            </a:fld>
            <a:endParaRPr lang="tr-TR"/>
          </a:p>
        </p:txBody>
      </p:sp>
      <p:sp>
        <p:nvSpPr>
          <p:cNvPr id="5" name="Altbilgi Yer Tutucusu 4"/>
          <p:cNvSpPr>
            <a:spLocks noGrp="1"/>
          </p:cNvSpPr>
          <p:nvPr>
            <p:ph type="ftr" sz="quarter" idx="11"/>
          </p:nvPr>
        </p:nvSpPr>
        <p:spPr/>
        <p:txBody>
          <a:bodyPr/>
          <a:lstStyle/>
          <a:p>
            <a:r>
              <a:rPr lang="tr-TR" smtClean="0"/>
              <a:t>20.07.2022</a:t>
            </a:r>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119683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63590082-BABB-4158-869B-4D4805554DD6}" type="datetime1">
              <a:rPr lang="tr-TR" smtClean="0"/>
              <a:t>20.07.2022</a:t>
            </a:fld>
            <a:endParaRPr lang="tr-TR"/>
          </a:p>
        </p:txBody>
      </p:sp>
      <p:sp>
        <p:nvSpPr>
          <p:cNvPr id="6" name="Altbilgi Yer Tutucusu 5"/>
          <p:cNvSpPr>
            <a:spLocks noGrp="1"/>
          </p:cNvSpPr>
          <p:nvPr>
            <p:ph type="ftr" sz="quarter" idx="11"/>
          </p:nvPr>
        </p:nvSpPr>
        <p:spPr/>
        <p:txBody>
          <a:bodyPr/>
          <a:lstStyle/>
          <a:p>
            <a:r>
              <a:rPr lang="tr-TR" smtClean="0"/>
              <a:t>20.07.2022</a:t>
            </a:r>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65279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8231D10-18D5-4B89-A478-221E75E7BDEA}" type="datetime1">
              <a:rPr lang="tr-TR" smtClean="0"/>
              <a:t>20.07.2022</a:t>
            </a:fld>
            <a:endParaRPr lang="tr-TR"/>
          </a:p>
        </p:txBody>
      </p:sp>
      <p:sp>
        <p:nvSpPr>
          <p:cNvPr id="8" name="Altbilgi Yer Tutucusu 7"/>
          <p:cNvSpPr>
            <a:spLocks noGrp="1"/>
          </p:cNvSpPr>
          <p:nvPr>
            <p:ph type="ftr" sz="quarter" idx="11"/>
          </p:nvPr>
        </p:nvSpPr>
        <p:spPr/>
        <p:txBody>
          <a:bodyPr/>
          <a:lstStyle/>
          <a:p>
            <a:r>
              <a:rPr lang="tr-TR" smtClean="0"/>
              <a:t>20.07.2022</a:t>
            </a:r>
            <a:endParaRPr lang="tr-TR"/>
          </a:p>
        </p:txBody>
      </p:sp>
      <p:sp>
        <p:nvSpPr>
          <p:cNvPr id="9" name="Slayt Numarası Yer Tutucusu 8"/>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4674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8BCB2B78-73BC-437A-8FFB-5E048B048B3D}" type="datetime1">
              <a:rPr lang="tr-TR" smtClean="0"/>
              <a:t>20.07.2022</a:t>
            </a:fld>
            <a:endParaRPr lang="tr-TR"/>
          </a:p>
        </p:txBody>
      </p:sp>
      <p:sp>
        <p:nvSpPr>
          <p:cNvPr id="4" name="Altbilgi Yer Tutucusu 3"/>
          <p:cNvSpPr>
            <a:spLocks noGrp="1"/>
          </p:cNvSpPr>
          <p:nvPr>
            <p:ph type="ftr" sz="quarter" idx="11"/>
          </p:nvPr>
        </p:nvSpPr>
        <p:spPr/>
        <p:txBody>
          <a:bodyPr/>
          <a:lstStyle/>
          <a:p>
            <a:r>
              <a:rPr lang="tr-TR" smtClean="0"/>
              <a:t>20.07.2022</a:t>
            </a:r>
            <a:endParaRPr lang="tr-TR"/>
          </a:p>
        </p:txBody>
      </p:sp>
      <p:sp>
        <p:nvSpPr>
          <p:cNvPr id="5" name="Slayt Numarası Yer Tutucusu 4"/>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86148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1628F18-D15A-46DF-92A1-53B38CB74F60}" type="datetime1">
              <a:rPr lang="tr-TR" smtClean="0"/>
              <a:t>20.07.2022</a:t>
            </a:fld>
            <a:endParaRPr lang="tr-TR"/>
          </a:p>
        </p:txBody>
      </p:sp>
      <p:sp>
        <p:nvSpPr>
          <p:cNvPr id="3" name="Altbilgi Yer Tutucusu 2"/>
          <p:cNvSpPr>
            <a:spLocks noGrp="1"/>
          </p:cNvSpPr>
          <p:nvPr>
            <p:ph type="ftr" sz="quarter" idx="11"/>
          </p:nvPr>
        </p:nvSpPr>
        <p:spPr/>
        <p:txBody>
          <a:bodyPr/>
          <a:lstStyle/>
          <a:p>
            <a:r>
              <a:rPr lang="tr-TR" smtClean="0"/>
              <a:t>20.07.2022</a:t>
            </a:r>
            <a:endParaRPr lang="tr-TR"/>
          </a:p>
        </p:txBody>
      </p:sp>
      <p:sp>
        <p:nvSpPr>
          <p:cNvPr id="4" name="Slayt Numarası Yer Tutucusu 3"/>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19981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907E852D-7A4F-4CE9-93F8-C87261F95D98}" type="datetime1">
              <a:rPr lang="tr-TR" smtClean="0"/>
              <a:t>20.07.2022</a:t>
            </a:fld>
            <a:endParaRPr lang="tr-TR"/>
          </a:p>
        </p:txBody>
      </p:sp>
      <p:sp>
        <p:nvSpPr>
          <p:cNvPr id="6" name="Altbilgi Yer Tutucusu 5"/>
          <p:cNvSpPr>
            <a:spLocks noGrp="1"/>
          </p:cNvSpPr>
          <p:nvPr>
            <p:ph type="ftr" sz="quarter" idx="11"/>
          </p:nvPr>
        </p:nvSpPr>
        <p:spPr/>
        <p:txBody>
          <a:bodyPr/>
          <a:lstStyle/>
          <a:p>
            <a:r>
              <a:rPr lang="tr-TR" smtClean="0"/>
              <a:t>20.07.2022</a:t>
            </a:r>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700913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47BCFB0-EFD2-422D-AC3F-6DC34EB13EC0}" type="datetime1">
              <a:rPr lang="tr-TR" smtClean="0"/>
              <a:t>20.07.2022</a:t>
            </a:fld>
            <a:endParaRPr lang="tr-TR"/>
          </a:p>
        </p:txBody>
      </p:sp>
      <p:sp>
        <p:nvSpPr>
          <p:cNvPr id="6" name="Altbilgi Yer Tutucusu 5"/>
          <p:cNvSpPr>
            <a:spLocks noGrp="1"/>
          </p:cNvSpPr>
          <p:nvPr>
            <p:ph type="ftr" sz="quarter" idx="11"/>
          </p:nvPr>
        </p:nvSpPr>
        <p:spPr/>
        <p:txBody>
          <a:bodyPr/>
          <a:lstStyle/>
          <a:p>
            <a:r>
              <a:rPr lang="tr-TR" smtClean="0"/>
              <a:t>20.07.2022</a:t>
            </a:r>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1817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4B998-4E19-4AD7-BD55-392FA8466CCC}" type="datetime1">
              <a:rPr lang="tr-TR" smtClean="0"/>
              <a:t>20.07.2022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20.07.2022</a:t>
            </a:r>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A84BC-3F9E-4B08-9743-FC4E27FA5126}" type="slidenum">
              <a:rPr lang="tr-TR" smtClean="0"/>
              <a:t>‹#›</a:t>
            </a:fld>
            <a:endParaRPr lang="tr-TR"/>
          </a:p>
        </p:txBody>
      </p:sp>
    </p:spTree>
    <p:extLst>
      <p:ext uri="{BB962C8B-B14F-4D97-AF65-F5344CB8AC3E}">
        <p14:creationId xmlns:p14="http://schemas.microsoft.com/office/powerpoint/2010/main" val="3712468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oleObject" Target="../embeddings/oleObject1.bin"/><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vmlDrawing" Target="../drawings/vmlDrawing3.v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audio" Target="../media/media16.m4a"/><Relationship Id="rId7" Type="http://schemas.openxmlformats.org/officeDocument/2006/relationships/oleObject" Target="../embeddings/oleObject5.bin"/><Relationship Id="rId2" Type="http://schemas.microsoft.com/office/2007/relationships/media" Target="../media/media16.m4a"/><Relationship Id="rId1" Type="http://schemas.openxmlformats.org/officeDocument/2006/relationships/vmlDrawing" Target="../drawings/vmlDrawing4.vml"/><Relationship Id="rId6" Type="http://schemas.openxmlformats.org/officeDocument/2006/relationships/image" Target="../media/image22.wmf"/><Relationship Id="rId5" Type="http://schemas.openxmlformats.org/officeDocument/2006/relationships/oleObject" Target="../embeddings/oleObject4.bin"/><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24.emf"/><Relationship Id="rId2" Type="http://schemas.microsoft.com/office/2007/relationships/media" Target="../media/media17.m4a"/><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25.pn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vmlDrawing" Target="../drawings/vmlDrawing6.vml"/><Relationship Id="rId6" Type="http://schemas.openxmlformats.org/officeDocument/2006/relationships/image" Target="../media/image26.wmf"/><Relationship Id="rId5" Type="http://schemas.openxmlformats.org/officeDocument/2006/relationships/oleObject" Target="../embeddings/oleObject7.bin"/><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slideLayout" Target="../slideLayouts/slideLayout1.xml"/><Relationship Id="rId7" Type="http://schemas.openxmlformats.org/officeDocument/2006/relationships/image" Target="../media/image41.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3.png"/><Relationship Id="rId5" Type="http://schemas.openxmlformats.org/officeDocument/2006/relationships/hyperlink" Target="https://www.researchgate.net/figure/Box-wing-aircraft-model-developed-by-AERO-Hamburg-University-of-Applied-Sciences-2_fig5_318312121"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6.png"/><Relationship Id="rId5" Type="http://schemas.openxmlformats.org/officeDocument/2006/relationships/chart" Target="../charts/char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chart" Target="../charts/chart2.xml"/><Relationship Id="rId5" Type="http://schemas.openxmlformats.org/officeDocument/2006/relationships/image" Target="../media/image4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chart" Target="../charts/chart3.xml"/><Relationship Id="rId5" Type="http://schemas.openxmlformats.org/officeDocument/2006/relationships/image" Target="../media/image4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chart" Target="../charts/chart4.xml"/><Relationship Id="rId5" Type="http://schemas.openxmlformats.org/officeDocument/2006/relationships/image" Target="../media/image4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chart" Target="../charts/chart5.xml"/><Relationship Id="rId5" Type="http://schemas.openxmlformats.org/officeDocument/2006/relationships/image" Target="../media/image4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image" Target="../media/image4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3.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0528" b="37472"/>
          <a:stretch/>
        </p:blipFill>
        <p:spPr>
          <a:xfrm>
            <a:off x="9447741" y="5827712"/>
            <a:ext cx="2143125" cy="685800"/>
          </a:xfrm>
          <a:prstGeom prst="rect">
            <a:avLst/>
          </a:prstGeom>
        </p:spPr>
      </p:pic>
      <p:sp>
        <p:nvSpPr>
          <p:cNvPr id="11" name="Unvan 1">
            <a:extLst>
              <a:ext uri="{FF2B5EF4-FFF2-40B4-BE49-F238E27FC236}">
                <a16:creationId xmlns:a16="http://schemas.microsoft.com/office/drawing/2014/main" id="{8461074A-B6B0-4220-B007-B2911D0A3F23}"/>
              </a:ext>
            </a:extLst>
          </p:cNvPr>
          <p:cNvSpPr>
            <a:spLocks noGrp="1"/>
          </p:cNvSpPr>
          <p:nvPr/>
        </p:nvSpPr>
        <p:spPr>
          <a:xfrm>
            <a:off x="1422399" y="1784635"/>
            <a:ext cx="10168467" cy="148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accent6">
                    <a:lumMod val="75000"/>
                  </a:schemeClr>
                </a:solidFill>
              </a:rPr>
              <a:t>Aeroelastic modeling </a:t>
            </a:r>
            <a:r>
              <a:rPr lang="en-US" sz="2400" b="1" dirty="0" smtClean="0">
                <a:solidFill>
                  <a:schemeClr val="accent6">
                    <a:lumMod val="75000"/>
                  </a:schemeClr>
                </a:solidFill>
              </a:rPr>
              <a:t>and </a:t>
            </a:r>
            <a:r>
              <a:rPr lang="en-US" sz="2400" b="1" dirty="0">
                <a:solidFill>
                  <a:schemeClr val="accent6">
                    <a:lumMod val="75000"/>
                  </a:schemeClr>
                </a:solidFill>
              </a:rPr>
              <a:t>analysis of </a:t>
            </a:r>
            <a:r>
              <a:rPr lang="en-US" sz="2400" b="1" dirty="0" smtClean="0">
                <a:solidFill>
                  <a:schemeClr val="accent6">
                    <a:lumMod val="75000"/>
                  </a:schemeClr>
                </a:solidFill>
              </a:rPr>
              <a:t>aircraft </a:t>
            </a:r>
            <a:r>
              <a:rPr lang="en-US" sz="2400" b="1" dirty="0">
                <a:solidFill>
                  <a:schemeClr val="accent6">
                    <a:lumMod val="75000"/>
                  </a:schemeClr>
                </a:solidFill>
              </a:rPr>
              <a:t>wings with distributed electric </a:t>
            </a:r>
            <a:r>
              <a:rPr lang="en-US" sz="2400" b="1" dirty="0" err="1">
                <a:solidFill>
                  <a:schemeClr val="accent6">
                    <a:lumMod val="75000"/>
                  </a:schemeClr>
                </a:solidFill>
              </a:rPr>
              <a:t>propulsors</a:t>
            </a:r>
            <a:r>
              <a:rPr lang="en-US" sz="2400" b="1" dirty="0">
                <a:solidFill>
                  <a:schemeClr val="accent6">
                    <a:lumMod val="75000"/>
                  </a:schemeClr>
                </a:solidFill>
              </a:rPr>
              <a:t>: Wing-Body and Box-Wing </a:t>
            </a:r>
            <a:r>
              <a:rPr lang="en-US" sz="2400" b="1" dirty="0" smtClean="0">
                <a:solidFill>
                  <a:schemeClr val="accent6">
                    <a:lumMod val="75000"/>
                  </a:schemeClr>
                </a:solidFill>
              </a:rPr>
              <a:t>Configurations</a:t>
            </a:r>
            <a:endParaRPr lang="tr-TR" sz="2400" b="1" dirty="0">
              <a:solidFill>
                <a:schemeClr val="accent6">
                  <a:lumMod val="75000"/>
                </a:schemeClr>
              </a:solidFill>
            </a:endParaRPr>
          </a:p>
        </p:txBody>
      </p:sp>
      <p:sp>
        <p:nvSpPr>
          <p:cNvPr id="12" name="Alt Başlık 2">
            <a:extLst>
              <a:ext uri="{FF2B5EF4-FFF2-40B4-BE49-F238E27FC236}">
                <a16:creationId xmlns:a16="http://schemas.microsoft.com/office/drawing/2014/main" id="{A874FA93-8CF4-42F2-B276-B74EB4A163C2}"/>
              </a:ext>
            </a:extLst>
          </p:cNvPr>
          <p:cNvSpPr>
            <a:spLocks noGrp="1"/>
          </p:cNvSpPr>
          <p:nvPr/>
        </p:nvSpPr>
        <p:spPr>
          <a:xfrm>
            <a:off x="1422399" y="3443523"/>
            <a:ext cx="10332000" cy="23415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err="1" smtClean="0"/>
              <a:t>Seyed</a:t>
            </a:r>
            <a:r>
              <a:rPr lang="en-US" sz="1800" b="1" dirty="0" smtClean="0"/>
              <a:t> Ahmad </a:t>
            </a:r>
            <a:r>
              <a:rPr lang="en-US" sz="1800" b="1" dirty="0" err="1" smtClean="0"/>
              <a:t>Fazelzadeh</a:t>
            </a:r>
            <a:r>
              <a:rPr lang="tr-TR" sz="1800" b="1" baseline="30000" dirty="0" smtClean="0"/>
              <a:t>1</a:t>
            </a:r>
            <a:r>
              <a:rPr lang="tr-TR" sz="1800" b="1" dirty="0" smtClean="0"/>
              <a:t>,</a:t>
            </a:r>
            <a:endParaRPr lang="en-US" sz="1800" b="1" dirty="0" smtClean="0"/>
          </a:p>
          <a:p>
            <a:r>
              <a:rPr lang="tr-TR" sz="1800" b="1" baseline="30000" dirty="0" smtClean="0"/>
              <a:t> </a:t>
            </a:r>
            <a:r>
              <a:rPr lang="en-US" sz="1800" b="1" dirty="0" smtClean="0"/>
              <a:t>Abbas Mazidi</a:t>
            </a:r>
            <a:r>
              <a:rPr lang="tr-TR" sz="1800" b="1" baseline="30000" dirty="0" smtClean="0"/>
              <a:t>2</a:t>
            </a:r>
            <a:r>
              <a:rPr lang="tr-TR" sz="1800" b="1" dirty="0"/>
              <a:t>,</a:t>
            </a:r>
            <a:r>
              <a:rPr lang="tr-TR" sz="1800" b="1" baseline="30000" dirty="0"/>
              <a:t> </a:t>
            </a:r>
            <a:r>
              <a:rPr lang="en-US" sz="1800" b="1" dirty="0" err="1" smtClean="0"/>
              <a:t>Afshin</a:t>
            </a:r>
            <a:r>
              <a:rPr lang="en-US" sz="1800" b="1" dirty="0" smtClean="0"/>
              <a:t> Banazadeh</a:t>
            </a:r>
            <a:r>
              <a:rPr lang="en-US" sz="1800" b="1" baseline="30000" dirty="0" smtClean="0"/>
              <a:t>3</a:t>
            </a:r>
            <a:r>
              <a:rPr lang="en-US" sz="1800" b="1" dirty="0" smtClean="0"/>
              <a:t>,Mohammad Reza Amoozgar</a:t>
            </a:r>
            <a:r>
              <a:rPr lang="en-US" sz="1800" b="1" baseline="30000" dirty="0" smtClean="0"/>
              <a:t>4</a:t>
            </a:r>
            <a:endParaRPr lang="tr-TR" sz="1800" b="1" baseline="30000" dirty="0"/>
          </a:p>
          <a:p>
            <a:endParaRPr lang="tr-TR" sz="1100" b="1" baseline="30000" dirty="0"/>
          </a:p>
          <a:p>
            <a:r>
              <a:rPr lang="en-US" sz="1400" dirty="0" smtClean="0"/>
              <a:t>Shiraz University</a:t>
            </a:r>
            <a:r>
              <a:rPr lang="tr-TR" sz="1400" baseline="30000" dirty="0" smtClean="0"/>
              <a:t>1</a:t>
            </a:r>
            <a:r>
              <a:rPr lang="tr-TR" sz="1400" dirty="0"/>
              <a:t>,</a:t>
            </a:r>
            <a:r>
              <a:rPr lang="tr-TR" sz="1400" baseline="30000" dirty="0"/>
              <a:t> </a:t>
            </a:r>
            <a:r>
              <a:rPr lang="en-US" sz="1400" dirty="0" smtClean="0"/>
              <a:t>Yazd University</a:t>
            </a:r>
            <a:r>
              <a:rPr lang="tr-TR" sz="1400" baseline="30000" dirty="0" smtClean="0"/>
              <a:t>2</a:t>
            </a:r>
            <a:r>
              <a:rPr lang="tr-TR" sz="1400" dirty="0"/>
              <a:t>,</a:t>
            </a:r>
            <a:r>
              <a:rPr lang="tr-TR" sz="1400" baseline="30000" dirty="0"/>
              <a:t> </a:t>
            </a:r>
            <a:endParaRPr lang="en-US" sz="1400" baseline="30000" dirty="0" smtClean="0"/>
          </a:p>
          <a:p>
            <a:r>
              <a:rPr lang="en-US" sz="1400" dirty="0" smtClean="0"/>
              <a:t>Sharif University of Technology</a:t>
            </a:r>
            <a:r>
              <a:rPr lang="en-US" sz="1600" baseline="30000" dirty="0"/>
              <a:t>3</a:t>
            </a:r>
            <a:endParaRPr lang="tr-TR" sz="1600" baseline="30000" dirty="0"/>
          </a:p>
          <a:p>
            <a:r>
              <a:rPr lang="en-US" sz="1400" dirty="0" smtClean="0"/>
              <a:t>Nottingham University</a:t>
            </a:r>
            <a:r>
              <a:rPr lang="en-US" sz="1400" baseline="30000" dirty="0" smtClean="0"/>
              <a:t>4</a:t>
            </a:r>
            <a:endParaRPr lang="tr-TR" sz="1400" dirty="0"/>
          </a:p>
          <a:p>
            <a:endParaRPr lang="tr-TR" sz="1200" dirty="0"/>
          </a:p>
          <a:p>
            <a:r>
              <a:rPr lang="en-US" sz="1200" dirty="0" smtClean="0"/>
              <a:t>Fazelzad@shirazu.ac.ir</a:t>
            </a:r>
            <a:endParaRPr lang="en-GB" sz="1200" dirty="0"/>
          </a:p>
          <a:p>
            <a:endParaRPr lang="tr-TR" sz="1200" dirty="0"/>
          </a:p>
          <a:p>
            <a:r>
              <a:rPr lang="tr-TR" sz="1200" dirty="0" smtClean="0"/>
              <a:t>July </a:t>
            </a:r>
            <a:r>
              <a:rPr lang="en-US" sz="1200" dirty="0" smtClean="0"/>
              <a:t>20</a:t>
            </a:r>
            <a:r>
              <a:rPr lang="tr-TR" sz="1200" dirty="0" smtClean="0"/>
              <a:t>, 2022</a:t>
            </a:r>
            <a:endParaRPr lang="tr-TR" sz="1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3" name="Footer Placeholder 2"/>
          <p:cNvSpPr>
            <a:spLocks noGrp="1"/>
          </p:cNvSpPr>
          <p:nvPr>
            <p:ph type="ftr" sz="quarter" idx="11"/>
          </p:nvPr>
        </p:nvSpPr>
        <p:spPr>
          <a:xfrm>
            <a:off x="3971448" y="6437866"/>
            <a:ext cx="4114800" cy="365125"/>
          </a:xfrm>
        </p:spPr>
        <p:txBody>
          <a:bodyPr/>
          <a:lstStyle/>
          <a:p>
            <a:r>
              <a:rPr lang="tr-TR" dirty="0" smtClean="0"/>
              <a:t>20.07.2022</a:t>
            </a:r>
            <a:endParaRPr lang="tr-TR"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7409" y="5557438"/>
            <a:ext cx="878061" cy="939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9800" y="5557438"/>
            <a:ext cx="877784" cy="90805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249" y="5638877"/>
            <a:ext cx="981552" cy="981552"/>
          </a:xfrm>
          <a:prstGeom prst="rect">
            <a:avLst/>
          </a:prstGeom>
        </p:spPr>
      </p:pic>
      <p:sp>
        <p:nvSpPr>
          <p:cNvPr id="14" name="Slide Number Placeholder 13"/>
          <p:cNvSpPr>
            <a:spLocks noGrp="1"/>
          </p:cNvSpPr>
          <p:nvPr>
            <p:ph type="sldNum" sz="quarter" idx="12"/>
          </p:nvPr>
        </p:nvSpPr>
        <p:spPr/>
        <p:txBody>
          <a:bodyPr/>
          <a:lstStyle/>
          <a:p>
            <a:fld id="{320A84BC-3F9E-4B08-9743-FC4E27FA5126}" type="slidenum">
              <a:rPr lang="tr-TR" smtClean="0"/>
              <a:t>1</a:t>
            </a:fld>
            <a:endParaRPr lang="tr-T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4425800"/>
      </p:ext>
    </p:extLst>
  </p:cSld>
  <p:clrMapOvr>
    <a:masterClrMapping/>
  </p:clrMapOvr>
  <mc:AlternateContent xmlns:mc="http://schemas.openxmlformats.org/markup-compatibility/2006" xmlns:p14="http://schemas.microsoft.com/office/powerpoint/2010/main">
    <mc:Choice Requires="p14">
      <p:transition spd="slow" p14:dur="2000" advTm="43143"/>
    </mc:Choice>
    <mc:Fallback xmlns="">
      <p:transition spd="slow" advTm="4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4"/>
          <a:stretch>
            <a:fillRect/>
          </a:stretch>
        </p:blipFill>
        <p:spPr>
          <a:xfrm>
            <a:off x="9362294" y="2940829"/>
            <a:ext cx="2389839" cy="2828789"/>
          </a:xfrm>
          <a:prstGeom prst="rect">
            <a:avLst/>
          </a:prstGeom>
        </p:spPr>
      </p:pic>
      <p:sp>
        <p:nvSpPr>
          <p:cNvPr id="4" name="Footer Placeholder 3"/>
          <p:cNvSpPr>
            <a:spLocks noGrp="1"/>
          </p:cNvSpPr>
          <p:nvPr>
            <p:ph type="ftr" sz="quarter" idx="11"/>
          </p:nvPr>
        </p:nvSpPr>
        <p:spPr/>
        <p:txBody>
          <a:bodyPr/>
          <a:lstStyle/>
          <a:p>
            <a:r>
              <a:rPr lang="tr-TR" smtClean="0"/>
              <a:t>20.07.2022</a:t>
            </a:r>
            <a:endParaRPr lang="tr-TR"/>
          </a:p>
        </p:txBody>
      </p:sp>
      <p:pic>
        <p:nvPicPr>
          <p:cNvPr id="6" name="Picture 5"/>
          <p:cNvPicPr>
            <a:picLocks noChangeAspect="1"/>
          </p:cNvPicPr>
          <p:nvPr/>
        </p:nvPicPr>
        <p:blipFill>
          <a:blip r:embed="rId5"/>
          <a:stretch>
            <a:fillRect/>
          </a:stretch>
        </p:blipFill>
        <p:spPr>
          <a:xfrm>
            <a:off x="1930400" y="2752995"/>
            <a:ext cx="7303076" cy="2880368"/>
          </a:xfrm>
          <a:prstGeom prst="rect">
            <a:avLst/>
          </a:prstGeom>
        </p:spPr>
      </p:pic>
      <p:sp>
        <p:nvSpPr>
          <p:cNvPr id="10" name="Dikdörtgen 2">
            <a:extLst>
              <a:ext uri="{FF2B5EF4-FFF2-40B4-BE49-F238E27FC236}">
                <a16:creationId xmlns:a16="http://schemas.microsoft.com/office/drawing/2014/main" id="{A6EBE455-13B2-433F-BE46-43B171DB429C}"/>
              </a:ext>
            </a:extLst>
          </p:cNvPr>
          <p:cNvSpPr txBox="1">
            <a:spLocks/>
          </p:cNvSpPr>
          <p:nvPr/>
        </p:nvSpPr>
        <p:spPr>
          <a:xfrm>
            <a:off x="4140200" y="1636307"/>
            <a:ext cx="3594100" cy="393701"/>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tr-TR"/>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smtClean="0">
                <a:ea typeface="+mn-lt"/>
                <a:cs typeface="+mn-lt"/>
              </a:rPr>
              <a:t>Persian Sky Program: PS-IV</a:t>
            </a:r>
            <a:endParaRPr lang="tr-TR" b="1" dirty="0">
              <a:solidFill>
                <a:schemeClr val="bg1"/>
              </a:solidFill>
              <a:cs typeface="Calibri"/>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1"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10</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644408837"/>
      </p:ext>
    </p:extLst>
  </p:cSld>
  <p:clrMapOvr>
    <a:masterClrMapping/>
  </p:clrMapOvr>
  <mc:AlternateContent xmlns:mc="http://schemas.openxmlformats.org/markup-compatibility/2006" xmlns:p14="http://schemas.microsoft.com/office/powerpoint/2010/main">
    <mc:Choice Requires="p14">
      <p:transition spd="slow" p14:dur="2000" advTm="51002"/>
    </mc:Choice>
    <mc:Fallback xmlns="">
      <p:transition spd="slow" advTm="5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320859"/>
            <a:ext cx="10515600" cy="4351338"/>
          </a:xfrm>
        </p:spPr>
        <p:txBody>
          <a:bodyPr>
            <a:normAutofit fontScale="92500" lnSpcReduction="10000"/>
          </a:bodyPr>
          <a:lstStyle/>
          <a:p>
            <a:pPr marL="0" indent="0" algn="ctr">
              <a:buNone/>
            </a:pPr>
            <a:r>
              <a:rPr lang="en-US" sz="1900" b="1" u="sng" dirty="0"/>
              <a:t>Advanced Wing Aeroelasticity</a:t>
            </a:r>
            <a:endParaRPr lang="en-US" sz="1900" u="sng" dirty="0"/>
          </a:p>
          <a:p>
            <a:pPr lvl="0"/>
            <a:r>
              <a:rPr lang="en-US" sz="1900" b="1" dirty="0" err="1"/>
              <a:t>Fazelzadeh</a:t>
            </a:r>
            <a:r>
              <a:rPr lang="en-US" sz="1900" b="1" dirty="0"/>
              <a:t> S. A.</a:t>
            </a:r>
            <a:r>
              <a:rPr lang="en-US" sz="1900" dirty="0"/>
              <a:t>, </a:t>
            </a:r>
            <a:r>
              <a:rPr lang="en-US" sz="1900" dirty="0" err="1"/>
              <a:t>Marzocca</a:t>
            </a:r>
            <a:r>
              <a:rPr lang="en-US" sz="1900" dirty="0"/>
              <a:t> P, </a:t>
            </a:r>
            <a:r>
              <a:rPr lang="en-US" sz="1900" dirty="0" err="1"/>
              <a:t>Mazidi</a:t>
            </a:r>
            <a:r>
              <a:rPr lang="en-US" sz="1900" dirty="0"/>
              <a:t> A, </a:t>
            </a:r>
            <a:r>
              <a:rPr lang="en-US" sz="1900" dirty="0" err="1"/>
              <a:t>Rashidi</a:t>
            </a:r>
            <a:r>
              <a:rPr lang="en-US" sz="1900" dirty="0"/>
              <a:t> E (2010) Effects of Rolling Maneuver on Divergence and Flutter of Wing-Store, </a:t>
            </a:r>
            <a:r>
              <a:rPr lang="en-US" sz="1900" b="1" dirty="0"/>
              <a:t>AIAA Journal of Aircraft</a:t>
            </a:r>
            <a:r>
              <a:rPr lang="en-US" sz="1900" dirty="0"/>
              <a:t> 47:64-70</a:t>
            </a:r>
          </a:p>
          <a:p>
            <a:pPr lvl="0"/>
            <a:r>
              <a:rPr lang="en-US" sz="1900" b="1" dirty="0" err="1"/>
              <a:t>Fazelzadeh</a:t>
            </a:r>
            <a:r>
              <a:rPr lang="en-US" sz="1900" b="1" dirty="0"/>
              <a:t> S. A.</a:t>
            </a:r>
            <a:r>
              <a:rPr lang="en-US" sz="1900" dirty="0"/>
              <a:t>, </a:t>
            </a:r>
            <a:r>
              <a:rPr lang="en-US" sz="1900" dirty="0" err="1"/>
              <a:t>Mazidi</a:t>
            </a:r>
            <a:r>
              <a:rPr lang="en-US" sz="1900" dirty="0"/>
              <a:t> A (2011) Nonlinear </a:t>
            </a:r>
            <a:r>
              <a:rPr lang="en-US" sz="1900" dirty="0" err="1"/>
              <a:t>aeroelastic</a:t>
            </a:r>
            <a:r>
              <a:rPr lang="en-US" sz="1900" dirty="0"/>
              <a:t> analysis of bending-torsion wings subjected to a transverse follower force, </a:t>
            </a:r>
            <a:r>
              <a:rPr lang="en-US" sz="1900" b="1" dirty="0"/>
              <a:t>ASME- Computational and Nonlinear Dynamics</a:t>
            </a:r>
            <a:r>
              <a:rPr lang="en-US" sz="1900" dirty="0"/>
              <a:t> 6:310161-310168</a:t>
            </a:r>
          </a:p>
          <a:p>
            <a:pPr lvl="0"/>
            <a:r>
              <a:rPr lang="en-US" sz="1900" dirty="0" err="1"/>
              <a:t>Pezhman</a:t>
            </a:r>
            <a:r>
              <a:rPr lang="en-US" sz="1900" dirty="0"/>
              <a:t> </a:t>
            </a:r>
            <a:r>
              <a:rPr lang="en-US" sz="1900" dirty="0" err="1"/>
              <a:t>Mardanpour</a:t>
            </a:r>
            <a:r>
              <a:rPr lang="en-US" sz="1900" dirty="0"/>
              <a:t>, Ehsan </a:t>
            </a:r>
            <a:r>
              <a:rPr lang="en-US" sz="1900" dirty="0" err="1"/>
              <a:t>Izadpanahiy</a:t>
            </a:r>
            <a:r>
              <a:rPr lang="en-US" sz="1900" dirty="0"/>
              <a:t>, </a:t>
            </a:r>
            <a:r>
              <a:rPr lang="en-US" sz="1900" dirty="0" err="1"/>
              <a:t>Siavash</a:t>
            </a:r>
            <a:r>
              <a:rPr lang="en-US" sz="1900" dirty="0"/>
              <a:t> </a:t>
            </a:r>
            <a:r>
              <a:rPr lang="en-US" sz="1900" dirty="0" err="1"/>
              <a:t>Rastkar</a:t>
            </a:r>
            <a:r>
              <a:rPr lang="en-US" sz="1900" dirty="0"/>
              <a:t>, </a:t>
            </a:r>
            <a:r>
              <a:rPr lang="en-US" sz="1900" b="1" dirty="0"/>
              <a:t>S. A. </a:t>
            </a:r>
            <a:r>
              <a:rPr lang="en-US" sz="1900" b="1" dirty="0" err="1"/>
              <a:t>Fazelzadeh</a:t>
            </a:r>
            <a:r>
              <a:rPr lang="en-US" sz="1900" dirty="0"/>
              <a:t>, Dewey H. Hodges (2018), Geometrically-exact, fully intrinsic analysis of </a:t>
            </a:r>
            <a:r>
              <a:rPr lang="en-US" sz="1900" dirty="0" err="1"/>
              <a:t>pretwisted</a:t>
            </a:r>
            <a:r>
              <a:rPr lang="en-US" sz="1900" dirty="0"/>
              <a:t> beams under distributed follower forces,  </a:t>
            </a:r>
            <a:r>
              <a:rPr lang="en-US" sz="1900" b="1" i="1" dirty="0"/>
              <a:t>AIAA Journal</a:t>
            </a:r>
            <a:r>
              <a:rPr lang="en-US" sz="1900" b="1" dirty="0"/>
              <a:t>,</a:t>
            </a:r>
            <a:r>
              <a:rPr lang="en-US" sz="1900" dirty="0"/>
              <a:t> Vol. 56, No. 2 , pp. 836-848. </a:t>
            </a:r>
          </a:p>
          <a:p>
            <a:pPr lvl="0"/>
            <a:r>
              <a:rPr lang="en-US" sz="1900" b="1" dirty="0"/>
              <a:t>S. Ahmad </a:t>
            </a:r>
            <a:r>
              <a:rPr lang="en-US" sz="1900" b="1" dirty="0" err="1"/>
              <a:t>Fazelzadeh</a:t>
            </a:r>
            <a:r>
              <a:rPr lang="en-US" sz="1900" dirty="0"/>
              <a:t>, Mohsen </a:t>
            </a:r>
            <a:r>
              <a:rPr lang="en-US" sz="1900" dirty="0" err="1"/>
              <a:t>Rezaei</a:t>
            </a:r>
            <a:r>
              <a:rPr lang="en-US" sz="1900" dirty="0"/>
              <a:t>, Abbas </a:t>
            </a:r>
            <a:r>
              <a:rPr lang="en-US" sz="1900" dirty="0" err="1"/>
              <a:t>Mazidi</a:t>
            </a:r>
            <a:r>
              <a:rPr lang="en-US" sz="1900" dirty="0"/>
              <a:t>, </a:t>
            </a:r>
            <a:r>
              <a:rPr lang="en-US" sz="1900" dirty="0" err="1"/>
              <a:t>Aeroelastic</a:t>
            </a:r>
            <a:r>
              <a:rPr lang="en-US" sz="1900" dirty="0"/>
              <a:t> Modeling of Aircraft Wings taking into Account Variations in Wing Geometry (2020), </a:t>
            </a:r>
            <a:r>
              <a:rPr lang="en-US" sz="1900" b="1" i="1" dirty="0"/>
              <a:t>Journal of Fluids and Structures</a:t>
            </a:r>
            <a:r>
              <a:rPr lang="en-US" sz="1900" dirty="0"/>
              <a:t>, 95 (2020) 103001 (18 pages).  </a:t>
            </a:r>
          </a:p>
          <a:p>
            <a:pPr lvl="0"/>
            <a:r>
              <a:rPr lang="en-US" sz="1900" dirty="0"/>
              <a:t>M.R. </a:t>
            </a:r>
            <a:r>
              <a:rPr lang="en-US" sz="1900" dirty="0" err="1"/>
              <a:t>Amoozgar</a:t>
            </a:r>
            <a:r>
              <a:rPr lang="en-US" sz="1900" dirty="0"/>
              <a:t> , S.A. </a:t>
            </a:r>
            <a:r>
              <a:rPr lang="en-US" sz="1900" dirty="0" err="1"/>
              <a:t>Fazelzadeh</a:t>
            </a:r>
            <a:r>
              <a:rPr lang="en-US" sz="1900" dirty="0"/>
              <a:t> , H. Haddad </a:t>
            </a:r>
            <a:r>
              <a:rPr lang="en-US" sz="1900" dirty="0" err="1"/>
              <a:t>Khodaparast</a:t>
            </a:r>
            <a:r>
              <a:rPr lang="en-US" sz="1900" dirty="0"/>
              <a:t> , M.I. </a:t>
            </a:r>
            <a:r>
              <a:rPr lang="en-US" sz="1900" dirty="0" err="1"/>
              <a:t>Friswell</a:t>
            </a:r>
            <a:r>
              <a:rPr lang="en-US" sz="1900" dirty="0"/>
              <a:t> , J. E. Cooper , </a:t>
            </a:r>
            <a:r>
              <a:rPr lang="en-US" sz="1900" dirty="0" err="1"/>
              <a:t>Aeroelastic</a:t>
            </a:r>
            <a:r>
              <a:rPr lang="en-US" sz="1900" dirty="0"/>
              <a:t> stability analysis of aircraft wings with initial curvature (2020), </a:t>
            </a:r>
            <a:r>
              <a:rPr lang="en-US" sz="1900" b="1" i="1" dirty="0"/>
              <a:t>Aerospace Science and Technology</a:t>
            </a:r>
            <a:r>
              <a:rPr lang="en-US" sz="1900" dirty="0"/>
              <a:t> . 107, 106241.</a:t>
            </a:r>
          </a:p>
          <a:p>
            <a:pPr lvl="0"/>
            <a:r>
              <a:rPr lang="en-US" sz="1900" dirty="0" smtClean="0"/>
              <a:t>Mohsen </a:t>
            </a:r>
            <a:r>
              <a:rPr lang="en-US" sz="1900" dirty="0" err="1"/>
              <a:t>Rezaei</a:t>
            </a:r>
            <a:r>
              <a:rPr lang="en-US" sz="1900" dirty="0"/>
              <a:t>, </a:t>
            </a:r>
            <a:r>
              <a:rPr lang="en-US" sz="1900" b="1" dirty="0"/>
              <a:t>S. Ahmad </a:t>
            </a:r>
            <a:r>
              <a:rPr lang="en-US" sz="1900" b="1" dirty="0" err="1"/>
              <a:t>Fazelzadeh</a:t>
            </a:r>
            <a:r>
              <a:rPr lang="en-US" sz="1900" dirty="0"/>
              <a:t>, Abbas </a:t>
            </a:r>
            <a:r>
              <a:rPr lang="en-US" sz="1900" dirty="0" err="1"/>
              <a:t>Mazidi</a:t>
            </a:r>
            <a:r>
              <a:rPr lang="en-US" sz="1900" dirty="0"/>
              <a:t>, Michael I. </a:t>
            </a:r>
            <a:r>
              <a:rPr lang="en-US" sz="1900" dirty="0" err="1"/>
              <a:t>Friswell</a:t>
            </a:r>
            <a:r>
              <a:rPr lang="en-US" sz="1900" dirty="0"/>
              <a:t>, </a:t>
            </a:r>
            <a:r>
              <a:rPr lang="en-US" sz="1900" dirty="0" err="1"/>
              <a:t>Hamed</a:t>
            </a:r>
            <a:r>
              <a:rPr lang="en-US" sz="1900" dirty="0"/>
              <a:t> H. </a:t>
            </a:r>
            <a:r>
              <a:rPr lang="en-US" sz="1900" dirty="0" err="1"/>
              <a:t>Khodaparast</a:t>
            </a:r>
            <a:r>
              <a:rPr lang="en-US" sz="1900" dirty="0"/>
              <a:t> (2020), Fuzzy Uncertainty Analysis and Reliability Assessment of </a:t>
            </a:r>
            <a:r>
              <a:rPr lang="en-US" sz="1900" dirty="0" err="1"/>
              <a:t>Aeroelastic</a:t>
            </a:r>
            <a:r>
              <a:rPr lang="en-US" sz="1900" dirty="0"/>
              <a:t> Aircraft Wings, </a:t>
            </a:r>
            <a:r>
              <a:rPr lang="en-US" sz="1900" b="1" i="1" dirty="0"/>
              <a:t>The Aeronautical</a:t>
            </a:r>
            <a:r>
              <a:rPr lang="en-US" sz="1900" dirty="0"/>
              <a:t> </a:t>
            </a:r>
            <a:r>
              <a:rPr lang="en-US" sz="1900" b="1" i="1" dirty="0"/>
              <a:t>Journal</a:t>
            </a:r>
            <a:r>
              <a:rPr lang="en-US" sz="1900" dirty="0"/>
              <a:t>, </a:t>
            </a:r>
            <a:r>
              <a:rPr lang="en-US" sz="1900" b="1" dirty="0"/>
              <a:t>(2020)</a:t>
            </a:r>
            <a:r>
              <a:rPr lang="en-US" sz="1900" dirty="0"/>
              <a:t>, Vol. 124, Issue 1275 ,May 2020 , pp. 786-811. </a:t>
            </a:r>
          </a:p>
          <a:p>
            <a:endParaRPr lang="en-US" dirty="0"/>
          </a:p>
        </p:txBody>
      </p:sp>
      <p:sp>
        <p:nvSpPr>
          <p:cNvPr id="4" name="Footer Placeholder 3"/>
          <p:cNvSpPr>
            <a:spLocks noGrp="1"/>
          </p:cNvSpPr>
          <p:nvPr>
            <p:ph type="ftr" sz="quarter" idx="11"/>
          </p:nvPr>
        </p:nvSpPr>
        <p:spPr/>
        <p:txBody>
          <a:bodyPr/>
          <a:lstStyle/>
          <a:p>
            <a:r>
              <a:rPr lang="tr-TR" smtClean="0"/>
              <a:t>20.07.2022</a:t>
            </a:r>
            <a:endParaRPr lang="tr-TR"/>
          </a:p>
        </p:txBody>
      </p:sp>
      <p:sp>
        <p:nvSpPr>
          <p:cNvPr id="6" name="Dikdörtgen 2">
            <a:extLst>
              <a:ext uri="{FF2B5EF4-FFF2-40B4-BE49-F238E27FC236}">
                <a16:creationId xmlns:a16="http://schemas.microsoft.com/office/drawing/2014/main" id="{1B034A41-1F70-4F08-96EE-F396F5186CDD}"/>
              </a:ext>
            </a:extLst>
          </p:cNvPr>
          <p:cNvSpPr/>
          <p:nvPr/>
        </p:nvSpPr>
        <p:spPr>
          <a:xfrm>
            <a:off x="1981200" y="1656984"/>
            <a:ext cx="5764863"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2400" b="1" dirty="0" smtClean="0">
                <a:latin typeface="Garamond" panose="02020404030301010803" pitchFamily="18" charset="0"/>
              </a:rPr>
              <a:t>Wing Aeroelaticity: Literature Review </a:t>
            </a:r>
            <a:endParaRPr lang="tr-TR" sz="2400" dirty="0">
              <a:solidFill>
                <a:schemeClr val="bg1"/>
              </a:solidFill>
              <a:cs typeface="Calibri"/>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11</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4119867474"/>
      </p:ext>
    </p:extLst>
  </p:cSld>
  <p:clrMapOvr>
    <a:masterClrMapping/>
  </p:clrMapOvr>
  <mc:AlternateContent xmlns:mc="http://schemas.openxmlformats.org/markup-compatibility/2006" xmlns:p14="http://schemas.microsoft.com/office/powerpoint/2010/main">
    <mc:Choice Requires="p14">
      <p:transition spd="slow" p14:dur="2000" advTm="37449"/>
    </mc:Choice>
    <mc:Fallback xmlns="">
      <p:transition spd="slow" advTm="3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320859"/>
            <a:ext cx="10515600" cy="4351338"/>
          </a:xfrm>
        </p:spPr>
        <p:txBody>
          <a:bodyPr>
            <a:normAutofit/>
          </a:bodyPr>
          <a:lstStyle/>
          <a:p>
            <a:pPr marL="0" indent="0" algn="ctr">
              <a:buNone/>
            </a:pPr>
            <a:r>
              <a:rPr lang="en-US" sz="1800" b="1" u="sng" dirty="0"/>
              <a:t>Wing-body Aeroelasticity: Single and Twin-Powered-Engines</a:t>
            </a:r>
            <a:endParaRPr lang="en-US" sz="1800" u="sng" dirty="0"/>
          </a:p>
          <a:p>
            <a:pPr lvl="0"/>
            <a:r>
              <a:rPr lang="en-US" sz="1800" b="1" dirty="0" err="1"/>
              <a:t>Fazelzadeh</a:t>
            </a:r>
            <a:r>
              <a:rPr lang="en-US" sz="1800" b="1" dirty="0"/>
              <a:t> S. A.</a:t>
            </a:r>
            <a:r>
              <a:rPr lang="en-US" sz="1800" dirty="0"/>
              <a:t>, </a:t>
            </a:r>
            <a:r>
              <a:rPr lang="en-US" sz="1800" dirty="0" err="1"/>
              <a:t>Mazidi</a:t>
            </a:r>
            <a:r>
              <a:rPr lang="en-US" sz="1800" dirty="0"/>
              <a:t> A, Kalantari H (2009) Bending-Torsional flutter of wings with an attached mass subjected to a follower force, </a:t>
            </a:r>
            <a:r>
              <a:rPr lang="en-US" sz="1800" b="1" dirty="0"/>
              <a:t>Journal of Sound and Vibration</a:t>
            </a:r>
            <a:r>
              <a:rPr lang="en-US" sz="1800" dirty="0"/>
              <a:t> 323:148-162</a:t>
            </a:r>
          </a:p>
          <a:p>
            <a:pPr lvl="0"/>
            <a:r>
              <a:rPr lang="en-US" sz="1800" dirty="0" err="1"/>
              <a:t>Mazidi</a:t>
            </a:r>
            <a:r>
              <a:rPr lang="en-US" sz="1800" dirty="0"/>
              <a:t> A, </a:t>
            </a:r>
            <a:r>
              <a:rPr lang="en-US" sz="1800" b="1" dirty="0" err="1"/>
              <a:t>Fazelzadeh</a:t>
            </a:r>
            <a:r>
              <a:rPr lang="en-US" sz="1800" b="1" dirty="0"/>
              <a:t> S. A.</a:t>
            </a:r>
            <a:r>
              <a:rPr lang="en-US" sz="1800" dirty="0"/>
              <a:t> (2010) Flutter of a swept aircraft wing with a powered-engine, </a:t>
            </a:r>
            <a:r>
              <a:rPr lang="en-US" sz="1800" b="1" dirty="0"/>
              <a:t>ASCE-Journal of Aerospace Engineering</a:t>
            </a:r>
            <a:r>
              <a:rPr lang="en-US" sz="1800" dirty="0"/>
              <a:t> 23:243-250</a:t>
            </a:r>
          </a:p>
          <a:p>
            <a:pPr lvl="0"/>
            <a:r>
              <a:rPr lang="en-US" sz="1800" dirty="0"/>
              <a:t>Sadat </a:t>
            </a:r>
            <a:r>
              <a:rPr lang="en-US" sz="1800" dirty="0" err="1"/>
              <a:t>Hoseini</a:t>
            </a:r>
            <a:r>
              <a:rPr lang="en-US" sz="1800" dirty="0"/>
              <a:t> </a:t>
            </a:r>
            <a:r>
              <a:rPr lang="en-US" sz="1800" dirty="0" err="1"/>
              <a:t>Khajuee</a:t>
            </a:r>
            <a:r>
              <a:rPr lang="en-US" sz="1800" dirty="0"/>
              <a:t> S, </a:t>
            </a:r>
            <a:r>
              <a:rPr lang="en-US" sz="1800" b="1" dirty="0" err="1"/>
              <a:t>Fazelzadeh</a:t>
            </a:r>
            <a:r>
              <a:rPr lang="en-US" sz="1800" b="1" dirty="0"/>
              <a:t> S. A.</a:t>
            </a:r>
            <a:r>
              <a:rPr lang="en-US" sz="1800" dirty="0"/>
              <a:t>, </a:t>
            </a:r>
            <a:r>
              <a:rPr lang="en-US" sz="1800" dirty="0" err="1"/>
              <a:t>Rasti</a:t>
            </a:r>
            <a:r>
              <a:rPr lang="en-US" sz="1800" dirty="0"/>
              <a:t> </a:t>
            </a:r>
            <a:r>
              <a:rPr lang="en-US" sz="1800" dirty="0" err="1"/>
              <a:t>jahromi</a:t>
            </a:r>
            <a:r>
              <a:rPr lang="en-US" sz="1800" dirty="0"/>
              <a:t> A, </a:t>
            </a:r>
            <a:r>
              <a:rPr lang="en-US" sz="1800" dirty="0" err="1"/>
              <a:t>Marzocca</a:t>
            </a:r>
            <a:r>
              <a:rPr lang="en-US" sz="1800" dirty="0"/>
              <a:t> P (2013) Final Approach and Flare Control of a Flexible Aircraft in Crosswind Landings, </a:t>
            </a:r>
            <a:r>
              <a:rPr lang="en-US" sz="1800" b="1" dirty="0"/>
              <a:t>Journal of Guidance, Control, and Dynamics</a:t>
            </a:r>
            <a:r>
              <a:rPr lang="en-US" sz="1800" dirty="0"/>
              <a:t> 36:946-957.</a:t>
            </a:r>
          </a:p>
          <a:p>
            <a:pPr lvl="0"/>
            <a:r>
              <a:rPr lang="en-US" sz="1800" dirty="0" err="1"/>
              <a:t>Mazidi</a:t>
            </a:r>
            <a:r>
              <a:rPr lang="en-US" sz="1800" dirty="0"/>
              <a:t> A, </a:t>
            </a:r>
            <a:r>
              <a:rPr lang="en-US" sz="1800" b="1" dirty="0" err="1"/>
              <a:t>Fazelzadeh</a:t>
            </a:r>
            <a:r>
              <a:rPr lang="en-US" sz="1800" b="1" dirty="0"/>
              <a:t> S. A.</a:t>
            </a:r>
            <a:r>
              <a:rPr lang="en-US" sz="1800" dirty="0"/>
              <a:t> (2011) </a:t>
            </a:r>
            <a:r>
              <a:rPr lang="en-US" sz="1800" dirty="0" err="1"/>
              <a:t>Aeroelastic</a:t>
            </a:r>
            <a:r>
              <a:rPr lang="en-US" sz="1800" dirty="0"/>
              <a:t> Modeling and Flutter Prediction of Swept Wings Carrying Twin-Powered-Engines, </a:t>
            </a:r>
            <a:r>
              <a:rPr lang="en-US" sz="1800" b="1" dirty="0"/>
              <a:t>ASCE-Journal of Aerospace Engineering</a:t>
            </a:r>
            <a:r>
              <a:rPr lang="en-US" sz="1800" dirty="0"/>
              <a:t> 25:1-12</a:t>
            </a:r>
          </a:p>
          <a:p>
            <a:pPr lvl="0"/>
            <a:r>
              <a:rPr lang="en-US" sz="1800" dirty="0" err="1"/>
              <a:t>Mazidi</a:t>
            </a:r>
            <a:r>
              <a:rPr lang="en-US" sz="1800" dirty="0"/>
              <a:t> A, Kalantari H, </a:t>
            </a:r>
            <a:r>
              <a:rPr lang="en-US" sz="1800" b="1" dirty="0" err="1"/>
              <a:t>Fazelzadeh</a:t>
            </a:r>
            <a:r>
              <a:rPr lang="en-US" sz="1800" b="1" dirty="0"/>
              <a:t> S. A.</a:t>
            </a:r>
            <a:r>
              <a:rPr lang="en-US" sz="1800" dirty="0"/>
              <a:t> (2013) </a:t>
            </a:r>
            <a:r>
              <a:rPr lang="en-US" sz="1800" dirty="0" err="1"/>
              <a:t>Aeroelastic</a:t>
            </a:r>
            <a:r>
              <a:rPr lang="en-US" sz="1800" dirty="0"/>
              <a:t> Response of an Aircraft Wing with Mounted Engine Subjected to Time-Dependent thrust, </a:t>
            </a:r>
            <a:r>
              <a:rPr lang="en-US" sz="1800" b="1" dirty="0"/>
              <a:t>Journal of Fluids and Structures</a:t>
            </a:r>
            <a:r>
              <a:rPr lang="en-US" sz="1800" dirty="0"/>
              <a:t> 39:292-305</a:t>
            </a:r>
          </a:p>
          <a:p>
            <a:endParaRPr lang="en-US" sz="1800" dirty="0"/>
          </a:p>
        </p:txBody>
      </p:sp>
      <p:sp>
        <p:nvSpPr>
          <p:cNvPr id="4" name="Footer Placeholder 3"/>
          <p:cNvSpPr>
            <a:spLocks noGrp="1"/>
          </p:cNvSpPr>
          <p:nvPr>
            <p:ph type="ftr" sz="quarter" idx="11"/>
          </p:nvPr>
        </p:nvSpPr>
        <p:spPr/>
        <p:txBody>
          <a:bodyPr/>
          <a:lstStyle/>
          <a:p>
            <a:r>
              <a:rPr lang="tr-TR" smtClean="0"/>
              <a:t>20.07.2022</a:t>
            </a:r>
            <a:endParaRPr lang="tr-TR"/>
          </a:p>
        </p:txBody>
      </p:sp>
      <p:sp>
        <p:nvSpPr>
          <p:cNvPr id="6" name="Dikdörtgen 2">
            <a:extLst>
              <a:ext uri="{FF2B5EF4-FFF2-40B4-BE49-F238E27FC236}">
                <a16:creationId xmlns:a16="http://schemas.microsoft.com/office/drawing/2014/main" id="{1B034A41-1F70-4F08-96EE-F396F5186CDD}"/>
              </a:ext>
            </a:extLst>
          </p:cNvPr>
          <p:cNvSpPr/>
          <p:nvPr/>
        </p:nvSpPr>
        <p:spPr>
          <a:xfrm>
            <a:off x="1968500" y="1665288"/>
            <a:ext cx="5764863"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2400" b="1" dirty="0" smtClean="0">
                <a:latin typeface="Garamond" panose="02020404030301010803" pitchFamily="18" charset="0"/>
              </a:rPr>
              <a:t>Wing Aeroelaticity: Literature Review </a:t>
            </a:r>
            <a:endParaRPr lang="tr-TR" sz="2400" dirty="0">
              <a:solidFill>
                <a:schemeClr val="bg1"/>
              </a:solidFill>
              <a:cs typeface="Calibri"/>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12</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1194281901"/>
      </p:ext>
    </p:extLst>
  </p:cSld>
  <p:clrMapOvr>
    <a:masterClrMapping/>
  </p:clrMapOvr>
  <mc:AlternateContent xmlns:mc="http://schemas.openxmlformats.org/markup-compatibility/2006" xmlns:p14="http://schemas.microsoft.com/office/powerpoint/2010/main">
    <mc:Choice Requires="p14">
      <p:transition spd="slow" p14:dur="2000" advTm="5632"/>
    </mc:Choice>
    <mc:Fallback xmlns="">
      <p:transition spd="slow" advTm="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2">
            <a:extLst>
              <a:ext uri="{FF2B5EF4-FFF2-40B4-BE49-F238E27FC236}">
                <a16:creationId xmlns:a16="http://schemas.microsoft.com/office/drawing/2014/main" id="{61D7BDA8-BD5E-43B9-91F9-C83E36FCD650}"/>
              </a:ext>
            </a:extLst>
          </p:cNvPr>
          <p:cNvSpPr/>
          <p:nvPr/>
        </p:nvSpPr>
        <p:spPr>
          <a:xfrm>
            <a:off x="3513662" y="1601131"/>
            <a:ext cx="4248000"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solidFill>
                  <a:schemeClr val="bg1"/>
                </a:solidFill>
                <a:cs typeface="Calibri"/>
              </a:rPr>
              <a:t>Aeroelasticity</a:t>
            </a:r>
            <a:endParaRPr lang="tr-TR" sz="3200" dirty="0">
              <a:solidFill>
                <a:schemeClr val="bg1"/>
              </a:solidFill>
              <a:cs typeface="Calibri"/>
            </a:endParaRPr>
          </a:p>
        </p:txBody>
      </p:sp>
      <p:sp>
        <p:nvSpPr>
          <p:cNvPr id="10" name="TextBox 9"/>
          <p:cNvSpPr txBox="1"/>
          <p:nvPr/>
        </p:nvSpPr>
        <p:spPr>
          <a:xfrm>
            <a:off x="1807687" y="2449176"/>
            <a:ext cx="2383313" cy="400110"/>
          </a:xfrm>
          <a:prstGeom prst="rect">
            <a:avLst/>
          </a:prstGeom>
          <a:noFill/>
        </p:spPr>
        <p:txBody>
          <a:bodyPr wrap="square" rtlCol="0">
            <a:spAutoFit/>
          </a:bodyPr>
          <a:lstStyle/>
          <a:p>
            <a:r>
              <a:rPr lang="en-US" sz="2000" b="1" dirty="0" smtClean="0">
                <a:solidFill>
                  <a:schemeClr val="accent1">
                    <a:lumMod val="75000"/>
                  </a:schemeClr>
                </a:solidFill>
                <a:latin typeface="Tahoma" pitchFamily="34" charset="0"/>
                <a:ea typeface="Tahoma" pitchFamily="34" charset="0"/>
                <a:cs typeface="Tahoma" pitchFamily="34" charset="0"/>
              </a:rPr>
              <a:t>Engine Mass</a:t>
            </a:r>
            <a:endParaRPr lang="en-US" sz="2000" b="1" dirty="0">
              <a:solidFill>
                <a:schemeClr val="accent1">
                  <a:lumMod val="75000"/>
                </a:schemeClr>
              </a:solidFill>
              <a:latin typeface="Tahoma" pitchFamily="34" charset="0"/>
              <a:ea typeface="Tahoma" pitchFamily="34" charset="0"/>
              <a:cs typeface="Tahoma" pitchFamily="34" charset="0"/>
            </a:endParaRPr>
          </a:p>
        </p:txBody>
      </p:sp>
      <p:sp>
        <p:nvSpPr>
          <p:cNvPr id="12" name="Rectangle 11"/>
          <p:cNvSpPr/>
          <p:nvPr/>
        </p:nvSpPr>
        <p:spPr>
          <a:xfrm>
            <a:off x="2019325" y="2975796"/>
            <a:ext cx="3765523" cy="1015663"/>
          </a:xfrm>
          <a:prstGeom prst="rect">
            <a:avLst/>
          </a:prstGeom>
        </p:spPr>
        <p:txBody>
          <a:bodyPr wrap="square">
            <a:spAutoFit/>
          </a:bodyPr>
          <a:lstStyle/>
          <a:p>
            <a:pPr algn="just"/>
            <a:r>
              <a:rPr lang="en-US" sz="2000" b="1" dirty="0" smtClean="0">
                <a:solidFill>
                  <a:schemeClr val="accent1">
                    <a:lumMod val="75000"/>
                  </a:schemeClr>
                </a:solidFill>
                <a:latin typeface="Candara" pitchFamily="34" charset="0"/>
                <a:cs typeface="Afra" pitchFamily="2" charset="-78"/>
              </a:rPr>
              <a:t>Engine mass and inertia can affect the wing aeroelastic instability boundary.</a:t>
            </a:r>
          </a:p>
        </p:txBody>
      </p:sp>
      <p:graphicFrame>
        <p:nvGraphicFramePr>
          <p:cNvPr id="15" name="Object 1"/>
          <p:cNvGraphicFramePr>
            <a:graphicFrameLocks noChangeAspect="1"/>
          </p:cNvGraphicFramePr>
          <p:nvPr>
            <p:extLst/>
          </p:nvPr>
        </p:nvGraphicFramePr>
        <p:xfrm>
          <a:off x="6125467" y="2618453"/>
          <a:ext cx="5228333" cy="3684731"/>
        </p:xfrm>
        <a:graphic>
          <a:graphicData uri="http://schemas.openxmlformats.org/presentationml/2006/ole">
            <mc:AlternateContent xmlns:mc="http://schemas.openxmlformats.org/markup-compatibility/2006">
              <mc:Choice xmlns:v="urn:schemas-microsoft-com:vml" Requires="v">
                <p:oleObj spid="_x0000_s1027" name="Picture" r:id="rId5" imgW="4495800" imgH="3175000" progId="Word.Picture.8">
                  <p:embed/>
                </p:oleObj>
              </mc:Choice>
              <mc:Fallback>
                <p:oleObj name="Picture" r:id="rId5" imgW="4495800" imgH="3175000" progId="Word.Picture.8">
                  <p:embed/>
                  <p:pic>
                    <p:nvPicPr>
                      <p:cNvPr id="15"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5467" y="2618453"/>
                        <a:ext cx="5228333" cy="3684731"/>
                      </a:xfrm>
                      <a:prstGeom prst="rect">
                        <a:avLst/>
                      </a:prstGeom>
                      <a:noFill/>
                    </p:spPr>
                  </p:pic>
                </p:oleObj>
              </mc:Fallback>
            </mc:AlternateContent>
          </a:graphicData>
        </a:graphic>
      </p:graphicFrame>
      <p:sp>
        <p:nvSpPr>
          <p:cNvPr id="16" name="Rectangle 15"/>
          <p:cNvSpPr/>
          <p:nvPr/>
        </p:nvSpPr>
        <p:spPr>
          <a:xfrm>
            <a:off x="2019325" y="4364192"/>
            <a:ext cx="3765523" cy="1323439"/>
          </a:xfrm>
          <a:prstGeom prst="rect">
            <a:avLst/>
          </a:prstGeom>
        </p:spPr>
        <p:txBody>
          <a:bodyPr wrap="square">
            <a:spAutoFit/>
          </a:bodyPr>
          <a:lstStyle/>
          <a:p>
            <a:pPr algn="just"/>
            <a:r>
              <a:rPr lang="en-US" sz="2000" b="1" dirty="0" smtClean="0">
                <a:solidFill>
                  <a:schemeClr val="accent1">
                    <a:lumMod val="75000"/>
                  </a:schemeClr>
                </a:solidFill>
                <a:latin typeface="Candara" pitchFamily="34" charset="0"/>
                <a:cs typeface="Afra" pitchFamily="2" charset="-78"/>
              </a:rPr>
              <a:t>Effects of the engine mass on the flutter boundary of an aircraft wing for different values of the wing sweep angle.</a:t>
            </a:r>
          </a:p>
        </p:txBody>
      </p:sp>
      <p:sp>
        <p:nvSpPr>
          <p:cNvPr id="17" name="Dikdörtgen 2">
            <a:extLst>
              <a:ext uri="{FF2B5EF4-FFF2-40B4-BE49-F238E27FC236}">
                <a16:creationId xmlns:a16="http://schemas.microsoft.com/office/drawing/2014/main" id="{A6EBE455-13B2-433F-BE46-43B171DB429C}"/>
              </a:ext>
            </a:extLst>
          </p:cNvPr>
          <p:cNvSpPr/>
          <p:nvPr/>
        </p:nvSpPr>
        <p:spPr>
          <a:xfrm>
            <a:off x="3314700" y="1606193"/>
            <a:ext cx="44571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smtClean="0">
                <a:ea typeface="+mn-lt"/>
                <a:cs typeface="+mn-lt"/>
              </a:rPr>
              <a:t>Wing-body  </a:t>
            </a:r>
            <a:r>
              <a:rPr lang="en-GB" sz="2000" b="1" dirty="0" err="1">
                <a:ea typeface="+mn-lt"/>
                <a:cs typeface="+mn-lt"/>
              </a:rPr>
              <a:t>aeroelasticity</a:t>
            </a:r>
            <a:endParaRPr lang="tr-TR" sz="2000" b="1" dirty="0">
              <a:solidFill>
                <a:schemeClr val="bg1"/>
              </a:solidFill>
              <a:cs typeface="Calibri"/>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9"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20"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13"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13</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803172780"/>
      </p:ext>
    </p:extLst>
  </p:cSld>
  <p:clrMapOvr>
    <a:masterClrMapping/>
  </p:clrMapOvr>
  <mc:AlternateContent xmlns:mc="http://schemas.openxmlformats.org/markup-compatibility/2006" xmlns:p14="http://schemas.microsoft.com/office/powerpoint/2010/main">
    <mc:Choice Requires="p14">
      <p:transition spd="slow" p14:dur="2000" advTm="99804"/>
    </mc:Choice>
    <mc:Fallback xmlns="">
      <p:transition spd="slow" advTm="9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07687" y="2595060"/>
            <a:ext cx="2129313" cy="400110"/>
          </a:xfrm>
          <a:prstGeom prst="rect">
            <a:avLst/>
          </a:prstGeom>
          <a:noFill/>
        </p:spPr>
        <p:txBody>
          <a:bodyPr wrap="square" rtlCol="0">
            <a:spAutoFit/>
          </a:bodyPr>
          <a:lstStyle/>
          <a:p>
            <a:r>
              <a:rPr lang="en-US" sz="2000" b="1" dirty="0" smtClean="0">
                <a:solidFill>
                  <a:schemeClr val="accent1">
                    <a:lumMod val="75000"/>
                  </a:schemeClr>
                </a:solidFill>
                <a:latin typeface="Tahoma" pitchFamily="34" charset="0"/>
                <a:ea typeface="Tahoma" pitchFamily="34" charset="0"/>
                <a:cs typeface="Tahoma" pitchFamily="34" charset="0"/>
              </a:rPr>
              <a:t>Engine Trust</a:t>
            </a:r>
            <a:endParaRPr lang="en-US" sz="2000" b="1" dirty="0">
              <a:solidFill>
                <a:schemeClr val="accent1">
                  <a:lumMod val="75000"/>
                </a:schemeClr>
              </a:solidFill>
              <a:latin typeface="Tahoma" pitchFamily="34" charset="0"/>
              <a:ea typeface="Tahoma" pitchFamily="34" charset="0"/>
              <a:cs typeface="Tahoma" pitchFamily="34" charset="0"/>
            </a:endParaRPr>
          </a:p>
        </p:txBody>
      </p:sp>
      <p:sp>
        <p:nvSpPr>
          <p:cNvPr id="11" name="Rectangle 10"/>
          <p:cNvSpPr/>
          <p:nvPr/>
        </p:nvSpPr>
        <p:spPr>
          <a:xfrm>
            <a:off x="1975318" y="3242972"/>
            <a:ext cx="4015831" cy="2246769"/>
          </a:xfrm>
          <a:prstGeom prst="rect">
            <a:avLst/>
          </a:prstGeom>
        </p:spPr>
        <p:txBody>
          <a:bodyPr wrap="square">
            <a:spAutoFit/>
          </a:bodyPr>
          <a:lstStyle/>
          <a:p>
            <a:pPr algn="just"/>
            <a:r>
              <a:rPr lang="en-US" sz="2000" b="1" dirty="0" smtClean="0">
                <a:solidFill>
                  <a:schemeClr val="accent1">
                    <a:lumMod val="75000"/>
                  </a:schemeClr>
                </a:solidFill>
                <a:latin typeface="Candara" pitchFamily="34" charset="0"/>
                <a:cs typeface="Afra" pitchFamily="2" charset="-78"/>
              </a:rPr>
              <a:t>The dynamic coupling between unsteady aerodynamic loads and engine thrust with the structure motion may cause unstable dynamic motions of the wing with increasing amplitude which are known as flutter phenomena. </a:t>
            </a:r>
          </a:p>
        </p:txBody>
      </p:sp>
      <p:graphicFrame>
        <p:nvGraphicFramePr>
          <p:cNvPr id="12" name="Object 1"/>
          <p:cNvGraphicFramePr>
            <a:graphicFrameLocks noChangeAspect="1"/>
          </p:cNvGraphicFramePr>
          <p:nvPr>
            <p:extLst/>
          </p:nvPr>
        </p:nvGraphicFramePr>
        <p:xfrm>
          <a:off x="6540696" y="2433592"/>
          <a:ext cx="4813104" cy="3344908"/>
        </p:xfrm>
        <a:graphic>
          <a:graphicData uri="http://schemas.openxmlformats.org/presentationml/2006/ole">
            <mc:AlternateContent xmlns:mc="http://schemas.openxmlformats.org/markup-compatibility/2006">
              <mc:Choice xmlns:v="urn:schemas-microsoft-com:vml" Requires="v">
                <p:oleObj spid="_x0000_s2051" name="Picture" r:id="rId5" imgW="4504267" imgH="3183467" progId="Word.Picture.8">
                  <p:embed/>
                </p:oleObj>
              </mc:Choice>
              <mc:Fallback>
                <p:oleObj name="Picture" r:id="rId5" imgW="4504267" imgH="3183467" progId="Word.Picture.8">
                  <p:embed/>
                  <p:pic>
                    <p:nvPicPr>
                      <p:cNvPr id="12"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696" y="2433592"/>
                        <a:ext cx="4813104" cy="3344908"/>
                      </a:xfrm>
                      <a:prstGeom prst="rect">
                        <a:avLst/>
                      </a:prstGeom>
                      <a:noFill/>
                    </p:spPr>
                  </p:pic>
                </p:oleObj>
              </mc:Fallback>
            </mc:AlternateContent>
          </a:graphicData>
        </a:graphic>
      </p:graphicFrame>
      <p:sp>
        <p:nvSpPr>
          <p:cNvPr id="14" name="Rectangle 13"/>
          <p:cNvSpPr/>
          <p:nvPr/>
        </p:nvSpPr>
        <p:spPr>
          <a:xfrm>
            <a:off x="6481427" y="5744912"/>
            <a:ext cx="5479576" cy="369332"/>
          </a:xfrm>
          <a:prstGeom prst="rect">
            <a:avLst/>
          </a:prstGeom>
        </p:spPr>
        <p:txBody>
          <a:bodyPr wrap="square">
            <a:spAutoFit/>
          </a:bodyPr>
          <a:lstStyle/>
          <a:p>
            <a:r>
              <a:rPr lang="en-US" dirty="0" smtClean="0">
                <a:solidFill>
                  <a:schemeClr val="accent1">
                    <a:lumMod val="75000"/>
                  </a:schemeClr>
                </a:solidFill>
                <a:latin typeface="Candara" pitchFamily="34" charset="0"/>
                <a:cs typeface="Afra" pitchFamily="2" charset="-78"/>
              </a:rPr>
              <a:t>Effects of engines trust on the wing flutter boundary </a:t>
            </a:r>
          </a:p>
        </p:txBody>
      </p:sp>
      <p:sp>
        <p:nvSpPr>
          <p:cNvPr id="17" name="Dikdörtgen 2">
            <a:extLst>
              <a:ext uri="{FF2B5EF4-FFF2-40B4-BE49-F238E27FC236}">
                <a16:creationId xmlns:a16="http://schemas.microsoft.com/office/drawing/2014/main" id="{A6EBE455-13B2-433F-BE46-43B171DB429C}"/>
              </a:ext>
            </a:extLst>
          </p:cNvPr>
          <p:cNvSpPr/>
          <p:nvPr/>
        </p:nvSpPr>
        <p:spPr>
          <a:xfrm>
            <a:off x="3314700" y="1606193"/>
            <a:ext cx="44571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ea typeface="+mn-lt"/>
                <a:cs typeface="+mn-lt"/>
              </a:rPr>
              <a:t>Wing-body  </a:t>
            </a:r>
            <a:r>
              <a:rPr lang="en-GB" sz="2000" b="1" dirty="0" err="1">
                <a:ea typeface="+mn-lt"/>
                <a:cs typeface="+mn-lt"/>
              </a:rPr>
              <a:t>aeroelasticity</a:t>
            </a:r>
            <a:endParaRPr lang="tr-TR" sz="2000" b="1" dirty="0">
              <a:solidFill>
                <a:schemeClr val="bg1"/>
              </a:solidFill>
              <a:cs typeface="Calibri"/>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20"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21"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13"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14</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69048395"/>
      </p:ext>
    </p:extLst>
  </p:cSld>
  <p:clrMapOvr>
    <a:masterClrMapping/>
  </p:clrMapOvr>
  <mc:AlternateContent xmlns:mc="http://schemas.openxmlformats.org/markup-compatibility/2006" xmlns:p14="http://schemas.microsoft.com/office/powerpoint/2010/main">
    <mc:Choice Requires="p14">
      <p:transition spd="slow" p14:dur="2000" advTm="25560"/>
    </mc:Choice>
    <mc:Fallback xmlns="">
      <p:transition spd="slow" advTm="2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68577" y="2270919"/>
            <a:ext cx="2648119" cy="400110"/>
          </a:xfrm>
          <a:prstGeom prst="rect">
            <a:avLst/>
          </a:prstGeom>
          <a:noFill/>
        </p:spPr>
        <p:txBody>
          <a:bodyPr wrap="square" rtlCol="0">
            <a:spAutoFit/>
          </a:bodyPr>
          <a:lstStyle/>
          <a:p>
            <a:r>
              <a:rPr lang="en-US" sz="2000" b="1" dirty="0" smtClean="0">
                <a:solidFill>
                  <a:schemeClr val="accent1">
                    <a:lumMod val="75000"/>
                  </a:schemeClr>
                </a:solidFill>
                <a:latin typeface="Tahoma" pitchFamily="34" charset="0"/>
                <a:ea typeface="Tahoma" pitchFamily="34" charset="0"/>
                <a:cs typeface="Tahoma" pitchFamily="34" charset="0"/>
              </a:rPr>
              <a:t>Engine Location</a:t>
            </a:r>
            <a:endParaRPr lang="en-US" sz="2000" b="1" dirty="0">
              <a:solidFill>
                <a:schemeClr val="accent1">
                  <a:lumMod val="75000"/>
                </a:schemeClr>
              </a:solidFill>
              <a:latin typeface="Tahoma" pitchFamily="34" charset="0"/>
              <a:ea typeface="Tahoma" pitchFamily="34" charset="0"/>
              <a:cs typeface="Tahoma" pitchFamily="34" charset="0"/>
            </a:endParaRPr>
          </a:p>
        </p:txBody>
      </p:sp>
      <p:sp>
        <p:nvSpPr>
          <p:cNvPr id="11" name="Rectangle 10"/>
          <p:cNvSpPr/>
          <p:nvPr/>
        </p:nvSpPr>
        <p:spPr>
          <a:xfrm>
            <a:off x="2068577" y="2772007"/>
            <a:ext cx="9285223" cy="707886"/>
          </a:xfrm>
          <a:prstGeom prst="rect">
            <a:avLst/>
          </a:prstGeom>
        </p:spPr>
        <p:txBody>
          <a:bodyPr wrap="square">
            <a:spAutoFit/>
          </a:bodyPr>
          <a:lstStyle/>
          <a:p>
            <a:r>
              <a:rPr lang="en-US" sz="2000" b="1" dirty="0" smtClean="0">
                <a:solidFill>
                  <a:schemeClr val="accent1">
                    <a:lumMod val="75000"/>
                  </a:schemeClr>
                </a:solidFill>
                <a:latin typeface="Candara" pitchFamily="34" charset="0"/>
                <a:cs typeface="Afra" pitchFamily="2" charset="-78"/>
              </a:rPr>
              <a:t>Engine mounting locations have significant effects on the aeroelastic behavior of the wing.</a:t>
            </a:r>
          </a:p>
        </p:txBody>
      </p:sp>
      <p:graphicFrame>
        <p:nvGraphicFramePr>
          <p:cNvPr id="13" name="Object 1"/>
          <p:cNvGraphicFramePr>
            <a:graphicFrameLocks noChangeAspect="1"/>
          </p:cNvGraphicFramePr>
          <p:nvPr>
            <p:extLst/>
          </p:nvPr>
        </p:nvGraphicFramePr>
        <p:xfrm>
          <a:off x="6362697" y="3125950"/>
          <a:ext cx="5349497" cy="3549456"/>
        </p:xfrm>
        <a:graphic>
          <a:graphicData uri="http://schemas.openxmlformats.org/presentationml/2006/ole">
            <mc:AlternateContent xmlns:mc="http://schemas.openxmlformats.org/markup-compatibility/2006">
              <mc:Choice xmlns:v="urn:schemas-microsoft-com:vml" Requires="v">
                <p:oleObj spid="_x0000_s3075" name="Picture" r:id="rId5" imgW="4489704" imgH="3169920" progId="Word.Picture.8">
                  <p:embed/>
                </p:oleObj>
              </mc:Choice>
              <mc:Fallback>
                <p:oleObj name="Picture" r:id="rId5" imgW="4489704" imgH="3169920" progId="Word.Picture.8">
                  <p:embed/>
                  <p:pic>
                    <p:nvPicPr>
                      <p:cNvPr id="13"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697" y="3125950"/>
                        <a:ext cx="5349497" cy="3549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2197473" y="3580871"/>
            <a:ext cx="3908430" cy="2554545"/>
          </a:xfrm>
          <a:prstGeom prst="rect">
            <a:avLst/>
          </a:prstGeom>
        </p:spPr>
        <p:txBody>
          <a:bodyPr wrap="square">
            <a:spAutoFit/>
          </a:bodyPr>
          <a:lstStyle/>
          <a:p>
            <a:pPr marL="177800" indent="-177800" algn="just">
              <a:buFont typeface="Arial" pitchFamily="34" charset="0"/>
              <a:buChar char="•"/>
            </a:pPr>
            <a:r>
              <a:rPr lang="en-US" sz="2000" b="1" dirty="0" smtClean="0">
                <a:solidFill>
                  <a:schemeClr val="accent1">
                    <a:lumMod val="75000"/>
                  </a:schemeClr>
                </a:solidFill>
                <a:latin typeface="Candara" pitchFamily="34" charset="0"/>
                <a:cs typeface="Afra" pitchFamily="2" charset="-78"/>
              </a:rPr>
              <a:t>Increasing the distance of the engine from the wing root will decrease the flutter speed.</a:t>
            </a:r>
          </a:p>
          <a:p>
            <a:pPr marL="177800" indent="-177800" algn="just"/>
            <a:endParaRPr lang="en-US" sz="2000" b="1" dirty="0" smtClean="0">
              <a:solidFill>
                <a:schemeClr val="accent1">
                  <a:lumMod val="75000"/>
                </a:schemeClr>
              </a:solidFill>
              <a:latin typeface="Candara" pitchFamily="34" charset="0"/>
              <a:cs typeface="Afra" pitchFamily="2" charset="-78"/>
            </a:endParaRPr>
          </a:p>
          <a:p>
            <a:pPr marL="177800" indent="-177800" algn="just">
              <a:buFont typeface="Arial" pitchFamily="34" charset="0"/>
              <a:buChar char="•"/>
            </a:pPr>
            <a:r>
              <a:rPr lang="en-US" sz="2000" b="1" dirty="0" smtClean="0">
                <a:solidFill>
                  <a:schemeClr val="accent1">
                    <a:lumMod val="75000"/>
                  </a:schemeClr>
                </a:solidFill>
                <a:latin typeface="Candara" pitchFamily="34" charset="0"/>
                <a:cs typeface="Afra" pitchFamily="2" charset="-78"/>
              </a:rPr>
              <a:t>The instability takes place at zero air velocity for large values of the engine thrust when the engine slides to the wing tip.</a:t>
            </a:r>
          </a:p>
        </p:txBody>
      </p:sp>
      <p:sp>
        <p:nvSpPr>
          <p:cNvPr id="17" name="Dikdörtgen 2">
            <a:extLst>
              <a:ext uri="{FF2B5EF4-FFF2-40B4-BE49-F238E27FC236}">
                <a16:creationId xmlns:a16="http://schemas.microsoft.com/office/drawing/2014/main" id="{A6EBE455-13B2-433F-BE46-43B171DB429C}"/>
              </a:ext>
            </a:extLst>
          </p:cNvPr>
          <p:cNvSpPr/>
          <p:nvPr/>
        </p:nvSpPr>
        <p:spPr>
          <a:xfrm>
            <a:off x="3314700" y="1606193"/>
            <a:ext cx="44571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ea typeface="+mn-lt"/>
                <a:cs typeface="+mn-lt"/>
              </a:rPr>
              <a:t>Wing-body  </a:t>
            </a:r>
            <a:r>
              <a:rPr lang="en-GB" sz="2000" b="1" dirty="0" err="1">
                <a:ea typeface="+mn-lt"/>
                <a:cs typeface="+mn-lt"/>
              </a:rPr>
              <a:t>aeroelasticity</a:t>
            </a:r>
            <a:endParaRPr lang="tr-TR" sz="2000" b="1" dirty="0">
              <a:solidFill>
                <a:schemeClr val="bg1"/>
              </a:solidFill>
              <a:cs typeface="Calibri"/>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21"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22"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15</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040134544"/>
      </p:ext>
    </p:extLst>
  </p:cSld>
  <p:clrMapOvr>
    <a:masterClrMapping/>
  </p:clrMapOvr>
  <mc:AlternateContent xmlns:mc="http://schemas.openxmlformats.org/markup-compatibility/2006" xmlns:p14="http://schemas.microsoft.com/office/powerpoint/2010/main">
    <mc:Choice Requires="p14">
      <p:transition spd="slow" p14:dur="2000" advTm="38061"/>
    </mc:Choice>
    <mc:Fallback xmlns="">
      <p:transition spd="slow" advTm="3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31423" y="2235505"/>
            <a:ext cx="9347199" cy="1200329"/>
          </a:xfrm>
          <a:prstGeom prst="rect">
            <a:avLst/>
          </a:prstGeom>
        </p:spPr>
        <p:txBody>
          <a:bodyPr wrap="square">
            <a:spAutoFit/>
          </a:bodyPr>
          <a:lstStyle/>
          <a:p>
            <a:pPr marL="177800" indent="-177800">
              <a:buFont typeface="Arial" pitchFamily="34" charset="0"/>
              <a:buChar char="•"/>
            </a:pPr>
            <a:r>
              <a:rPr lang="en-US" b="1" dirty="0" smtClean="0">
                <a:solidFill>
                  <a:schemeClr val="accent1">
                    <a:lumMod val="75000"/>
                  </a:schemeClr>
                </a:solidFill>
                <a:latin typeface="Candara" pitchFamily="34" charset="0"/>
                <a:cs typeface="Afra" pitchFamily="2" charset="-78"/>
              </a:rPr>
              <a:t> Sliding the engine toward the front of the wing will increase the flutter speed, generally.</a:t>
            </a:r>
          </a:p>
          <a:p>
            <a:endParaRPr lang="en-US" b="1" dirty="0" smtClean="0">
              <a:solidFill>
                <a:schemeClr val="accent1">
                  <a:lumMod val="75000"/>
                </a:schemeClr>
              </a:solidFill>
              <a:latin typeface="Candara" pitchFamily="34" charset="0"/>
              <a:cs typeface="Afra" pitchFamily="2" charset="-78"/>
            </a:endParaRPr>
          </a:p>
          <a:p>
            <a:pPr marL="177800" indent="-177800">
              <a:buFont typeface="Arial" pitchFamily="34" charset="0"/>
              <a:buChar char="•"/>
            </a:pPr>
            <a:r>
              <a:rPr lang="en-US" b="1" dirty="0" smtClean="0">
                <a:solidFill>
                  <a:schemeClr val="accent1">
                    <a:lumMod val="75000"/>
                  </a:schemeClr>
                </a:solidFill>
                <a:latin typeface="Candara" pitchFamily="34" charset="0"/>
                <a:cs typeface="Afra" pitchFamily="2" charset="-78"/>
              </a:rPr>
              <a:t> The trend of variation of the flutter speed versus the downward position of the engine is similar to the one for upward position of the engine</a:t>
            </a:r>
          </a:p>
        </p:txBody>
      </p:sp>
      <p:graphicFrame>
        <p:nvGraphicFramePr>
          <p:cNvPr id="16" name="Object 3"/>
          <p:cNvGraphicFramePr>
            <a:graphicFrameLocks noChangeAspect="1"/>
          </p:cNvGraphicFramePr>
          <p:nvPr>
            <p:extLst/>
          </p:nvPr>
        </p:nvGraphicFramePr>
        <p:xfrm>
          <a:off x="2375830" y="3457507"/>
          <a:ext cx="4480603" cy="3132175"/>
        </p:xfrm>
        <a:graphic>
          <a:graphicData uri="http://schemas.openxmlformats.org/presentationml/2006/ole">
            <mc:AlternateContent xmlns:mc="http://schemas.openxmlformats.org/markup-compatibility/2006">
              <mc:Choice xmlns:v="urn:schemas-microsoft-com:vml" Requires="v">
                <p:oleObj spid="_x0000_s4100" name="Picture" r:id="rId5" imgW="4504267" imgH="3183467" progId="Word.Picture.8">
                  <p:embed/>
                </p:oleObj>
              </mc:Choice>
              <mc:Fallback>
                <p:oleObj name="Picture" r:id="rId5" imgW="4504267" imgH="3183467" progId="Word.Picture.8">
                  <p:embed/>
                  <p:pic>
                    <p:nvPicPr>
                      <p:cNvPr id="1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5830" y="3457507"/>
                        <a:ext cx="4480603" cy="313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5"/>
          <p:cNvGraphicFramePr>
            <a:graphicFrameLocks noChangeAspect="1"/>
          </p:cNvGraphicFramePr>
          <p:nvPr>
            <p:extLst/>
          </p:nvPr>
        </p:nvGraphicFramePr>
        <p:xfrm>
          <a:off x="6599773" y="3457507"/>
          <a:ext cx="4531379" cy="3174959"/>
        </p:xfrm>
        <a:graphic>
          <a:graphicData uri="http://schemas.openxmlformats.org/presentationml/2006/ole">
            <mc:AlternateContent xmlns:mc="http://schemas.openxmlformats.org/markup-compatibility/2006">
              <mc:Choice xmlns:v="urn:schemas-microsoft-com:vml" Requires="v">
                <p:oleObj spid="_x0000_s4101" name="Picture" r:id="rId7" imgW="4494240" imgH="3169800" progId="Word.Picture.8">
                  <p:embed/>
                </p:oleObj>
              </mc:Choice>
              <mc:Fallback>
                <p:oleObj name="Picture" r:id="rId7" imgW="4494240" imgH="3169800" progId="Word.Picture.8">
                  <p:embed/>
                  <p:pic>
                    <p:nvPicPr>
                      <p:cNvPr id="1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9773" y="3457507"/>
                        <a:ext cx="4531379" cy="31749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Dikdörtgen 2">
            <a:extLst>
              <a:ext uri="{FF2B5EF4-FFF2-40B4-BE49-F238E27FC236}">
                <a16:creationId xmlns:a16="http://schemas.microsoft.com/office/drawing/2014/main" id="{A6EBE455-13B2-433F-BE46-43B171DB429C}"/>
              </a:ext>
            </a:extLst>
          </p:cNvPr>
          <p:cNvSpPr/>
          <p:nvPr/>
        </p:nvSpPr>
        <p:spPr>
          <a:xfrm>
            <a:off x="3314700" y="1606193"/>
            <a:ext cx="44571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ea typeface="+mn-lt"/>
                <a:cs typeface="+mn-lt"/>
              </a:rPr>
              <a:t>Wing-body  </a:t>
            </a:r>
            <a:r>
              <a:rPr lang="en-GB" sz="2000" b="1" dirty="0" err="1">
                <a:ea typeface="+mn-lt"/>
                <a:cs typeface="+mn-lt"/>
              </a:rPr>
              <a:t>aeroelasticity</a:t>
            </a:r>
            <a:endParaRPr lang="tr-TR" sz="2000" b="1" dirty="0">
              <a:solidFill>
                <a:schemeClr val="bg1"/>
              </a:solidFill>
              <a:cs typeface="Calibri"/>
            </a:endParaRP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21"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22"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
        <p:nvSpPr>
          <p:cNvPr id="11"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16</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02988659"/>
      </p:ext>
    </p:extLst>
  </p:cSld>
  <p:clrMapOvr>
    <a:masterClrMapping/>
  </p:clrMapOvr>
  <mc:AlternateContent xmlns:mc="http://schemas.openxmlformats.org/markup-compatibility/2006" xmlns:p14="http://schemas.microsoft.com/office/powerpoint/2010/main">
    <mc:Choice Requires="p14">
      <p:transition spd="slow" p14:dur="2000" advTm="46195"/>
    </mc:Choice>
    <mc:Fallback xmlns="">
      <p:transition spd="slow" advTm="4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3190" y="2398536"/>
            <a:ext cx="3442274" cy="400110"/>
          </a:xfrm>
          <a:prstGeom prst="rect">
            <a:avLst/>
          </a:prstGeom>
          <a:noFill/>
        </p:spPr>
        <p:txBody>
          <a:bodyPr wrap="square" rtlCol="0">
            <a:spAutoFit/>
          </a:bodyPr>
          <a:lstStyle/>
          <a:p>
            <a:r>
              <a:rPr lang="en-US" sz="2000" b="1" dirty="0" smtClean="0">
                <a:solidFill>
                  <a:schemeClr val="accent1">
                    <a:lumMod val="75000"/>
                  </a:schemeClr>
                </a:solidFill>
                <a:latin typeface="Tahoma" pitchFamily="34" charset="0"/>
                <a:ea typeface="Tahoma" pitchFamily="34" charset="0"/>
                <a:cs typeface="Tahoma" pitchFamily="34" charset="0"/>
              </a:rPr>
              <a:t>Wing-Engine Connection</a:t>
            </a:r>
            <a:endParaRPr lang="en-US" sz="2000" b="1" dirty="0">
              <a:solidFill>
                <a:schemeClr val="accent1">
                  <a:lumMod val="75000"/>
                </a:schemeClr>
              </a:solidFill>
              <a:latin typeface="Tahoma" pitchFamily="34" charset="0"/>
              <a:ea typeface="Tahoma" pitchFamily="34" charset="0"/>
              <a:cs typeface="Tahoma" pitchFamily="34" charset="0"/>
            </a:endParaRPr>
          </a:p>
        </p:txBody>
      </p:sp>
      <p:sp>
        <p:nvSpPr>
          <p:cNvPr id="14" name="Rectangle 13"/>
          <p:cNvSpPr/>
          <p:nvPr/>
        </p:nvSpPr>
        <p:spPr>
          <a:xfrm>
            <a:off x="2007832" y="2848976"/>
            <a:ext cx="4806608" cy="1015663"/>
          </a:xfrm>
          <a:prstGeom prst="rect">
            <a:avLst/>
          </a:prstGeom>
        </p:spPr>
        <p:txBody>
          <a:bodyPr wrap="square">
            <a:spAutoFit/>
          </a:bodyPr>
          <a:lstStyle/>
          <a:p>
            <a:pPr marL="109538" indent="-109538" algn="just">
              <a:buFont typeface="Arial" pitchFamily="34" charset="0"/>
              <a:buChar char="•"/>
            </a:pPr>
            <a:r>
              <a:rPr lang="en-GB" sz="2000" b="1" dirty="0" smtClean="0">
                <a:solidFill>
                  <a:schemeClr val="accent1">
                    <a:lumMod val="75000"/>
                  </a:schemeClr>
                </a:solidFill>
                <a:latin typeface="Candara" pitchFamily="34" charset="0"/>
                <a:cs typeface="Afra" pitchFamily="2" charset="-78"/>
              </a:rPr>
              <a:t>The rigidity and damping properties of wing-engine connection have influences on the wing aeroelastic characteristics. </a:t>
            </a:r>
          </a:p>
        </p:txBody>
      </p:sp>
      <p:pic>
        <p:nvPicPr>
          <p:cNvPr id="15" name="Picture 14"/>
          <p:cNvPicPr/>
          <p:nvPr/>
        </p:nvPicPr>
        <p:blipFill>
          <a:blip r:embed="rId5"/>
          <a:srcRect/>
          <a:stretch>
            <a:fillRect/>
          </a:stretch>
        </p:blipFill>
        <p:spPr bwMode="auto">
          <a:xfrm>
            <a:off x="2738961" y="3809435"/>
            <a:ext cx="3903268" cy="2501512"/>
          </a:xfrm>
          <a:prstGeom prst="rect">
            <a:avLst/>
          </a:prstGeom>
          <a:noFill/>
          <a:ln w="9525">
            <a:noFill/>
            <a:miter lim="800000"/>
            <a:headEnd/>
            <a:tailEnd/>
          </a:ln>
        </p:spPr>
      </p:pic>
      <p:graphicFrame>
        <p:nvGraphicFramePr>
          <p:cNvPr id="16" name="Object 3"/>
          <p:cNvGraphicFramePr>
            <a:graphicFrameLocks noChangeAspect="1"/>
          </p:cNvGraphicFramePr>
          <p:nvPr>
            <p:extLst/>
          </p:nvPr>
        </p:nvGraphicFramePr>
        <p:xfrm>
          <a:off x="7081136" y="3122530"/>
          <a:ext cx="4361564" cy="2949066"/>
        </p:xfrm>
        <a:graphic>
          <a:graphicData uri="http://schemas.openxmlformats.org/presentationml/2006/ole">
            <mc:AlternateContent xmlns:mc="http://schemas.openxmlformats.org/markup-compatibility/2006">
              <mc:Choice xmlns:v="urn:schemas-microsoft-com:vml" Requires="v">
                <p:oleObj spid="_x0000_s5123" name="Picture" r:id="rId6" imgW="2927604" imgH="2093157" progId="Word.Picture.8">
                  <p:embed/>
                </p:oleObj>
              </mc:Choice>
              <mc:Fallback>
                <p:oleObj name="Picture" r:id="rId6" imgW="2927604" imgH="2093157" progId="Word.Picture.8">
                  <p:embed/>
                  <p:pic>
                    <p:nvPicPr>
                      <p:cNvPr id="1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1136" y="3122530"/>
                        <a:ext cx="4361564" cy="2949066"/>
                      </a:xfrm>
                      <a:prstGeom prst="rect">
                        <a:avLst/>
                      </a:prstGeom>
                      <a:noFill/>
                    </p:spPr>
                  </p:pic>
                </p:oleObj>
              </mc:Fallback>
            </mc:AlternateContent>
          </a:graphicData>
        </a:graphic>
      </p:graphicFrame>
      <p:sp>
        <p:nvSpPr>
          <p:cNvPr id="17" name="Dikdörtgen 2">
            <a:extLst>
              <a:ext uri="{FF2B5EF4-FFF2-40B4-BE49-F238E27FC236}">
                <a16:creationId xmlns:a16="http://schemas.microsoft.com/office/drawing/2014/main" id="{A6EBE455-13B2-433F-BE46-43B171DB429C}"/>
              </a:ext>
            </a:extLst>
          </p:cNvPr>
          <p:cNvSpPr/>
          <p:nvPr/>
        </p:nvSpPr>
        <p:spPr>
          <a:xfrm>
            <a:off x="3314700" y="1606193"/>
            <a:ext cx="44571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ea typeface="+mn-lt"/>
                <a:cs typeface="+mn-lt"/>
              </a:rPr>
              <a:t>Wing-body  </a:t>
            </a:r>
            <a:r>
              <a:rPr lang="en-GB" sz="2000" b="1" dirty="0" err="1">
                <a:ea typeface="+mn-lt"/>
                <a:cs typeface="+mn-lt"/>
              </a:rPr>
              <a:t>aeroelasticity</a:t>
            </a:r>
            <a:endParaRPr lang="tr-TR" sz="2000" b="1" dirty="0">
              <a:solidFill>
                <a:schemeClr val="bg1"/>
              </a:solidFill>
              <a:cs typeface="Calibri"/>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20"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21"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17</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513655358"/>
      </p:ext>
    </p:extLst>
  </p:cSld>
  <p:clrMapOvr>
    <a:masterClrMapping/>
  </p:clrMapOvr>
  <mc:AlternateContent xmlns:mc="http://schemas.openxmlformats.org/markup-compatibility/2006" xmlns:p14="http://schemas.microsoft.com/office/powerpoint/2010/main">
    <mc:Choice Requires="p14">
      <p:transition spd="slow" p14:dur="2000" advTm="35922"/>
    </mc:Choice>
    <mc:Fallback xmlns="">
      <p:transition spd="slow" advTm="3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90126" y="2373750"/>
            <a:ext cx="3425338" cy="400110"/>
          </a:xfrm>
          <a:prstGeom prst="rect">
            <a:avLst/>
          </a:prstGeom>
          <a:noFill/>
        </p:spPr>
        <p:txBody>
          <a:bodyPr wrap="square" rtlCol="0">
            <a:spAutoFit/>
          </a:bodyPr>
          <a:lstStyle/>
          <a:p>
            <a:r>
              <a:rPr lang="en-US" sz="2000" b="1" dirty="0" smtClean="0">
                <a:solidFill>
                  <a:schemeClr val="accent1">
                    <a:lumMod val="75000"/>
                  </a:schemeClr>
                </a:solidFill>
                <a:latin typeface="Tahoma" pitchFamily="34" charset="0"/>
                <a:ea typeface="Tahoma" pitchFamily="34" charset="0"/>
                <a:cs typeface="Tahoma" pitchFamily="34" charset="0"/>
              </a:rPr>
              <a:t>Engine Blades Rotation</a:t>
            </a:r>
            <a:endParaRPr lang="en-US" sz="2000" b="1" dirty="0">
              <a:solidFill>
                <a:schemeClr val="accent1">
                  <a:lumMod val="75000"/>
                </a:schemeClr>
              </a:solidFill>
              <a:latin typeface="Tahoma" pitchFamily="34" charset="0"/>
              <a:ea typeface="Tahoma" pitchFamily="34" charset="0"/>
              <a:cs typeface="Tahoma" pitchFamily="34" charset="0"/>
            </a:endParaRPr>
          </a:p>
        </p:txBody>
      </p:sp>
      <p:sp>
        <p:nvSpPr>
          <p:cNvPr id="14" name="Rectangle 13"/>
          <p:cNvSpPr/>
          <p:nvPr/>
        </p:nvSpPr>
        <p:spPr>
          <a:xfrm>
            <a:off x="1916478" y="3072384"/>
            <a:ext cx="4140774" cy="2862322"/>
          </a:xfrm>
          <a:prstGeom prst="rect">
            <a:avLst/>
          </a:prstGeom>
        </p:spPr>
        <p:txBody>
          <a:bodyPr wrap="square">
            <a:spAutoFit/>
          </a:bodyPr>
          <a:lstStyle/>
          <a:p>
            <a:pPr marL="109538" indent="-109538" algn="just">
              <a:buFont typeface="Arial" pitchFamily="34" charset="0"/>
              <a:buChar char="•"/>
            </a:pPr>
            <a:r>
              <a:rPr lang="en-GB" sz="2000" b="1" dirty="0" smtClean="0">
                <a:solidFill>
                  <a:schemeClr val="accent1">
                    <a:lumMod val="75000"/>
                  </a:schemeClr>
                </a:solidFill>
                <a:latin typeface="Candara" pitchFamily="34" charset="0"/>
                <a:cs typeface="Afra" pitchFamily="2" charset="-78"/>
              </a:rPr>
              <a:t>Engine blades rotational speed cause gyroscopic effects in system and hence the wing flutter speed varies with engine blades rotational speed. </a:t>
            </a:r>
          </a:p>
          <a:p>
            <a:pPr marL="109538" indent="-109538" algn="just"/>
            <a:endParaRPr lang="en-GB" sz="2000" b="1" dirty="0" smtClean="0">
              <a:solidFill>
                <a:schemeClr val="accent1">
                  <a:lumMod val="75000"/>
                </a:schemeClr>
              </a:solidFill>
              <a:latin typeface="Candara" pitchFamily="34" charset="0"/>
              <a:cs typeface="Afra" pitchFamily="2" charset="-78"/>
            </a:endParaRPr>
          </a:p>
          <a:p>
            <a:pPr marL="109538" indent="-109538" algn="just">
              <a:buFont typeface="Arial" pitchFamily="34" charset="0"/>
              <a:buChar char="•"/>
            </a:pPr>
            <a:r>
              <a:rPr lang="en-GB" sz="2000" b="1" dirty="0" smtClean="0">
                <a:solidFill>
                  <a:schemeClr val="accent1">
                    <a:lumMod val="75000"/>
                  </a:schemeClr>
                </a:solidFill>
                <a:latin typeface="Candara" pitchFamily="34" charset="0"/>
                <a:cs typeface="Afra" pitchFamily="2" charset="-78"/>
              </a:rPr>
              <a:t>Increasing the engine blades rotational speed will decrease the wing flutter speed.</a:t>
            </a:r>
            <a:endParaRPr lang="en-US" sz="2000" b="1" dirty="0" smtClean="0">
              <a:solidFill>
                <a:schemeClr val="accent1">
                  <a:lumMod val="75000"/>
                </a:schemeClr>
              </a:solidFill>
              <a:latin typeface="Candara" pitchFamily="34" charset="0"/>
              <a:cs typeface="Afra" pitchFamily="2" charset="-78"/>
            </a:endParaRPr>
          </a:p>
        </p:txBody>
      </p:sp>
      <p:graphicFrame>
        <p:nvGraphicFramePr>
          <p:cNvPr id="17" name="Object 3"/>
          <p:cNvGraphicFramePr>
            <a:graphicFrameLocks noChangeAspect="1"/>
          </p:cNvGraphicFramePr>
          <p:nvPr>
            <p:extLst/>
          </p:nvPr>
        </p:nvGraphicFramePr>
        <p:xfrm>
          <a:off x="6547959" y="2596772"/>
          <a:ext cx="5235558" cy="3600827"/>
        </p:xfrm>
        <a:graphic>
          <a:graphicData uri="http://schemas.openxmlformats.org/presentationml/2006/ole">
            <mc:AlternateContent xmlns:mc="http://schemas.openxmlformats.org/markup-compatibility/2006">
              <mc:Choice xmlns:v="urn:schemas-microsoft-com:vml" Requires="v">
                <p:oleObj spid="_x0000_s6147" name="Picture" r:id="rId5" imgW="4495800" imgH="3175000" progId="Word.Picture.8">
                  <p:embed/>
                </p:oleObj>
              </mc:Choice>
              <mc:Fallback>
                <p:oleObj name="Picture" r:id="rId5" imgW="4495800" imgH="3175000" progId="Word.Picture.8">
                  <p:embed/>
                  <p:pic>
                    <p:nvPicPr>
                      <p:cNvPr id="1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959" y="2596772"/>
                        <a:ext cx="5235558" cy="3600827"/>
                      </a:xfrm>
                      <a:prstGeom prst="rect">
                        <a:avLst/>
                      </a:prstGeom>
                      <a:noFill/>
                    </p:spPr>
                  </p:pic>
                </p:oleObj>
              </mc:Fallback>
            </mc:AlternateContent>
          </a:graphicData>
        </a:graphic>
      </p:graphicFrame>
      <p:sp>
        <p:nvSpPr>
          <p:cNvPr id="18" name="Dikdörtgen 2">
            <a:extLst>
              <a:ext uri="{FF2B5EF4-FFF2-40B4-BE49-F238E27FC236}">
                <a16:creationId xmlns:a16="http://schemas.microsoft.com/office/drawing/2014/main" id="{A6EBE455-13B2-433F-BE46-43B171DB429C}"/>
              </a:ext>
            </a:extLst>
          </p:cNvPr>
          <p:cNvSpPr/>
          <p:nvPr/>
        </p:nvSpPr>
        <p:spPr>
          <a:xfrm>
            <a:off x="3314700" y="1606193"/>
            <a:ext cx="44571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ea typeface="+mn-lt"/>
                <a:cs typeface="+mn-lt"/>
              </a:rPr>
              <a:t>Wing-body  </a:t>
            </a:r>
            <a:r>
              <a:rPr lang="en-GB" sz="2000" b="1" dirty="0" err="1">
                <a:ea typeface="+mn-lt"/>
                <a:cs typeface="+mn-lt"/>
              </a:rPr>
              <a:t>aeroelasticity</a:t>
            </a:r>
            <a:endParaRPr lang="tr-TR" sz="2000" b="1" dirty="0">
              <a:solidFill>
                <a:schemeClr val="bg1"/>
              </a:solidFill>
              <a:cs typeface="Calibri"/>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21"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22"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11"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18</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4254991502"/>
      </p:ext>
    </p:extLst>
  </p:cSld>
  <p:clrMapOvr>
    <a:masterClrMapping/>
  </p:clrMapOvr>
  <mc:AlternateContent xmlns:mc="http://schemas.openxmlformats.org/markup-compatibility/2006" xmlns:p14="http://schemas.microsoft.com/office/powerpoint/2010/main">
    <mc:Choice Requires="p14">
      <p:transition spd="slow" p14:dur="2000" advTm="35856"/>
    </mc:Choice>
    <mc:Fallback xmlns="">
      <p:transition spd="slow" advTm="3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527100"/>
            <a:ext cx="10515600" cy="4351338"/>
          </a:xfrm>
        </p:spPr>
        <p:txBody>
          <a:bodyPr>
            <a:normAutofit/>
          </a:bodyPr>
          <a:lstStyle/>
          <a:p>
            <a:pPr marL="0" indent="0" algn="ctr">
              <a:buNone/>
            </a:pPr>
            <a:r>
              <a:rPr lang="en-US" sz="1800" b="1" u="sng" dirty="0"/>
              <a:t>Distributed Electric Propulsion Aircraft Wings</a:t>
            </a:r>
            <a:endParaRPr lang="en-US" sz="1800" u="sng" dirty="0"/>
          </a:p>
          <a:p>
            <a:r>
              <a:rPr lang="en-US" sz="1800" b="1" dirty="0"/>
              <a:t>S. Ahmad </a:t>
            </a:r>
            <a:r>
              <a:rPr lang="en-US" sz="1800" b="1" dirty="0" err="1"/>
              <a:t>Fazelzadeh</a:t>
            </a:r>
            <a:r>
              <a:rPr lang="en-US" sz="1800" dirty="0"/>
              <a:t> , A. </a:t>
            </a:r>
            <a:r>
              <a:rPr lang="en-US" sz="1800" dirty="0" err="1"/>
              <a:t>Mazidi</a:t>
            </a:r>
            <a:r>
              <a:rPr lang="en-US" sz="1800" dirty="0"/>
              <a:t>, Jonathan E. Cooper, Dewey. H. Hodges, John E. </a:t>
            </a:r>
            <a:r>
              <a:rPr lang="en-US" sz="1800" dirty="0" err="1"/>
              <a:t>Mottershead</a:t>
            </a:r>
            <a:r>
              <a:rPr lang="en-US" sz="1800" dirty="0"/>
              <a:t>, Flutter Analysis of Distributed Electric Propulsion Aircraft Wings,  International Symposium on Sustainable Aviation 2019, 26 – 29 May 2019, Budapest, Hungary</a:t>
            </a:r>
          </a:p>
          <a:p>
            <a:r>
              <a:rPr lang="en-US" sz="1800" dirty="0"/>
              <a:t>M.R. </a:t>
            </a:r>
            <a:r>
              <a:rPr lang="en-US" sz="1800" dirty="0" err="1"/>
              <a:t>Amoozgar</a:t>
            </a:r>
            <a:r>
              <a:rPr lang="en-US" sz="1800" dirty="0"/>
              <a:t>, S.A. </a:t>
            </a:r>
            <a:r>
              <a:rPr lang="en-US" sz="1800" dirty="0" err="1"/>
              <a:t>Fazelzadeh</a:t>
            </a:r>
            <a:r>
              <a:rPr lang="en-US" sz="1800" dirty="0"/>
              <a:t>, A. </a:t>
            </a:r>
            <a:r>
              <a:rPr lang="en-US" sz="1800" dirty="0" err="1"/>
              <a:t>Mazidi</a:t>
            </a:r>
            <a:r>
              <a:rPr lang="en-US" sz="1800" dirty="0"/>
              <a:t> , H. Haddad </a:t>
            </a:r>
            <a:r>
              <a:rPr lang="en-US" sz="1800" dirty="0" err="1"/>
              <a:t>Khodaparast</a:t>
            </a:r>
            <a:r>
              <a:rPr lang="en-US" sz="1800" dirty="0"/>
              <a:t>, M.I. </a:t>
            </a:r>
            <a:r>
              <a:rPr lang="en-US" sz="1800" dirty="0" err="1"/>
              <a:t>Friswell</a:t>
            </a:r>
            <a:r>
              <a:rPr lang="en-US" sz="1800" dirty="0"/>
              <a:t>, </a:t>
            </a:r>
            <a:r>
              <a:rPr lang="en-US" sz="1800" dirty="0" err="1"/>
              <a:t>Aeroelastic</a:t>
            </a:r>
            <a:r>
              <a:rPr lang="en-US" sz="1800" dirty="0"/>
              <a:t> Analysis of Electric Aircraft Wings Subjected to Propeller Thrust and Angular Momentum, Aerospace Europe Conference 2020, Bordeaux, France, 25-28 February 2020. </a:t>
            </a:r>
          </a:p>
          <a:p>
            <a:r>
              <a:rPr lang="en-US" sz="1800" dirty="0" err="1"/>
              <a:t>Mohammadreza</a:t>
            </a:r>
            <a:r>
              <a:rPr lang="en-US" sz="1800" dirty="0"/>
              <a:t> </a:t>
            </a:r>
            <a:r>
              <a:rPr lang="en-US" sz="1800" dirty="0" err="1"/>
              <a:t>Amoozgar</a:t>
            </a:r>
            <a:r>
              <a:rPr lang="en-US" sz="1800" dirty="0"/>
              <a:t>, Michael I. </a:t>
            </a:r>
            <a:r>
              <a:rPr lang="en-US" sz="1800" dirty="0" err="1"/>
              <a:t>Friswell</a:t>
            </a:r>
            <a:r>
              <a:rPr lang="en-US" sz="1800" dirty="0"/>
              <a:t>, </a:t>
            </a:r>
            <a:r>
              <a:rPr lang="en-US" sz="1800" b="1" dirty="0"/>
              <a:t>S. Ahmad </a:t>
            </a:r>
            <a:r>
              <a:rPr lang="en-US" sz="1800" b="1" dirty="0" err="1"/>
              <a:t>Fazelzadeh</a:t>
            </a:r>
            <a:r>
              <a:rPr lang="en-US" sz="1800" dirty="0"/>
              <a:t>, </a:t>
            </a:r>
            <a:r>
              <a:rPr lang="en-US" sz="1800" dirty="0" err="1"/>
              <a:t>Hamed</a:t>
            </a:r>
            <a:r>
              <a:rPr lang="en-US" sz="1800" dirty="0"/>
              <a:t> Haddad  </a:t>
            </a:r>
            <a:r>
              <a:rPr lang="en-US" sz="1800" dirty="0" err="1"/>
              <a:t>Khodaparast</a:t>
            </a:r>
            <a:r>
              <a:rPr lang="en-US" sz="1800" dirty="0"/>
              <a:t>, Abbas </a:t>
            </a:r>
            <a:r>
              <a:rPr lang="en-US" sz="1800" dirty="0" err="1"/>
              <a:t>Mazidi</a:t>
            </a:r>
            <a:r>
              <a:rPr lang="en-US" sz="1800" dirty="0"/>
              <a:t>, Jonathan E. Cooper, </a:t>
            </a:r>
            <a:r>
              <a:rPr lang="en-US" sz="1800" dirty="0" err="1"/>
              <a:t>Aeroelastic</a:t>
            </a:r>
            <a:r>
              <a:rPr lang="en-US" sz="1800" dirty="0"/>
              <a:t> stability analysis of electric aircraft wings with distributed electric </a:t>
            </a:r>
            <a:r>
              <a:rPr lang="en-US" sz="1800" dirty="0" err="1"/>
              <a:t>propulsors</a:t>
            </a:r>
            <a:r>
              <a:rPr lang="en-US" sz="1800" dirty="0"/>
              <a:t> (2021), </a:t>
            </a:r>
            <a:r>
              <a:rPr lang="en-US" sz="1800" b="1" i="1" dirty="0"/>
              <a:t>Aerospace</a:t>
            </a:r>
            <a:r>
              <a:rPr lang="en-US" sz="1800" dirty="0"/>
              <a:t> 2021, 8(4), 100; https://doi.org/10.3390/aerospace8040100 </a:t>
            </a:r>
          </a:p>
          <a:p>
            <a:endParaRPr lang="en-US" sz="1800" dirty="0"/>
          </a:p>
        </p:txBody>
      </p:sp>
      <p:sp>
        <p:nvSpPr>
          <p:cNvPr id="4" name="Footer Placeholder 3"/>
          <p:cNvSpPr>
            <a:spLocks noGrp="1"/>
          </p:cNvSpPr>
          <p:nvPr>
            <p:ph type="ftr" sz="quarter" idx="11"/>
          </p:nvPr>
        </p:nvSpPr>
        <p:spPr/>
        <p:txBody>
          <a:bodyPr/>
          <a:lstStyle/>
          <a:p>
            <a:r>
              <a:rPr lang="tr-TR" smtClean="0"/>
              <a:t>20.07.2022</a:t>
            </a:r>
            <a:endParaRPr lang="tr-TR"/>
          </a:p>
        </p:txBody>
      </p:sp>
      <p:sp>
        <p:nvSpPr>
          <p:cNvPr id="6" name="Dikdörtgen 2">
            <a:extLst>
              <a:ext uri="{FF2B5EF4-FFF2-40B4-BE49-F238E27FC236}">
                <a16:creationId xmlns:a16="http://schemas.microsoft.com/office/drawing/2014/main" id="{1B034A41-1F70-4F08-96EE-F396F5186CDD}"/>
              </a:ext>
            </a:extLst>
          </p:cNvPr>
          <p:cNvSpPr/>
          <p:nvPr/>
        </p:nvSpPr>
        <p:spPr>
          <a:xfrm>
            <a:off x="1981200" y="1644284"/>
            <a:ext cx="5764863"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2400" b="1" dirty="0" smtClean="0">
                <a:latin typeface="Garamond" panose="02020404030301010803" pitchFamily="18" charset="0"/>
              </a:rPr>
              <a:t>DEP Wing Aeroelaticity: Literature Review </a:t>
            </a:r>
            <a:endParaRPr lang="tr-TR" sz="2400" dirty="0">
              <a:solidFill>
                <a:schemeClr val="bg1"/>
              </a:solidFill>
              <a:cs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19</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804247912"/>
      </p:ext>
    </p:extLst>
  </p:cSld>
  <p:clrMapOvr>
    <a:masterClrMapping/>
  </p:clrMapOvr>
  <mc:AlternateContent xmlns:mc="http://schemas.openxmlformats.org/markup-compatibility/2006" xmlns:p14="http://schemas.microsoft.com/office/powerpoint/2010/main">
    <mc:Choice Requires="p14">
      <p:transition spd="slow" p14:dur="2000" advTm="25408"/>
    </mc:Choice>
    <mc:Fallback xmlns="">
      <p:transition spd="slow" advTm="2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7A79509-4E10-4409-A963-F67E155B859C}"/>
              </a:ext>
            </a:extLst>
          </p:cNvPr>
          <p:cNvSpPr/>
          <p:nvPr/>
        </p:nvSpPr>
        <p:spPr>
          <a:xfrm>
            <a:off x="3532291" y="1606974"/>
            <a:ext cx="4248000" cy="495234"/>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tr-TR" sz="3200" dirty="0">
                <a:solidFill>
                  <a:schemeClr val="bg1"/>
                </a:solidFill>
                <a:cs typeface="Calibri"/>
              </a:rPr>
              <a:t>OUTLINE</a:t>
            </a:r>
            <a:endParaRPr lang="tr-TR" sz="3200" dirty="0"/>
          </a:p>
        </p:txBody>
      </p:sp>
      <p:sp>
        <p:nvSpPr>
          <p:cNvPr id="7" name="İçerik Yer Tutucusu 2">
            <a:extLst>
              <a:ext uri="{FF2B5EF4-FFF2-40B4-BE49-F238E27FC236}">
                <a16:creationId xmlns:a16="http://schemas.microsoft.com/office/drawing/2014/main" id="{421D7003-2536-46CE-9EEB-0C8CA3C22AA1}"/>
              </a:ext>
            </a:extLst>
          </p:cNvPr>
          <p:cNvSpPr>
            <a:spLocks noGrp="1"/>
          </p:cNvSpPr>
          <p:nvPr/>
        </p:nvSpPr>
        <p:spPr>
          <a:xfrm>
            <a:off x="1641666" y="2720095"/>
            <a:ext cx="7743633" cy="3009900"/>
          </a:xfrm>
          <a:prstGeom prst="rect">
            <a:avLst/>
          </a:prstGeom>
          <a:ln>
            <a:noFill/>
          </a:ln>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lumMod val="75000"/>
                </a:schemeClr>
              </a:buClr>
              <a:buFont typeface="Wingdings" panose="05000000000000000000" pitchFamily="2" charset="2"/>
              <a:buChar char="Ø"/>
            </a:pPr>
            <a:r>
              <a:rPr lang="en-GB" dirty="0" smtClean="0">
                <a:ea typeface="+mn-lt"/>
                <a:cs typeface="+mn-lt"/>
              </a:rPr>
              <a:t>Introduction</a:t>
            </a:r>
          </a:p>
          <a:p>
            <a:pPr marL="285750" indent="-285750">
              <a:buClr>
                <a:schemeClr val="accent1">
                  <a:lumMod val="75000"/>
                </a:schemeClr>
              </a:buClr>
              <a:buFont typeface="Wingdings" panose="05000000000000000000" pitchFamily="2" charset="2"/>
              <a:buChar char="Ø"/>
            </a:pPr>
            <a:r>
              <a:rPr lang="en-GB" dirty="0" smtClean="0">
                <a:ea typeface="+mn-lt"/>
                <a:cs typeface="+mn-lt"/>
              </a:rPr>
              <a:t>Distributed Electric Propulsion System </a:t>
            </a:r>
          </a:p>
          <a:p>
            <a:pPr marL="285750" indent="-285750">
              <a:buClr>
                <a:schemeClr val="accent1">
                  <a:lumMod val="75000"/>
                </a:schemeClr>
              </a:buClr>
              <a:buFont typeface="Wingdings" panose="05000000000000000000" pitchFamily="2" charset="2"/>
              <a:buChar char="Ø"/>
            </a:pPr>
            <a:r>
              <a:rPr lang="en-GB" dirty="0" smtClean="0">
                <a:ea typeface="+mn-lt"/>
                <a:cs typeface="+mn-lt"/>
              </a:rPr>
              <a:t>Persian Sky Program</a:t>
            </a:r>
            <a:endParaRPr lang="en-GB" dirty="0">
              <a:ea typeface="+mn-lt"/>
              <a:cs typeface="+mn-lt"/>
            </a:endParaRPr>
          </a:p>
          <a:p>
            <a:pPr marL="285750" indent="-285750">
              <a:buClr>
                <a:schemeClr val="accent1">
                  <a:lumMod val="75000"/>
                </a:schemeClr>
              </a:buClr>
              <a:buFont typeface="Wingdings" panose="05000000000000000000" pitchFamily="2" charset="2"/>
              <a:buChar char="Ø"/>
            </a:pPr>
            <a:r>
              <a:rPr lang="en-GB" dirty="0" smtClean="0">
                <a:ea typeface="+mn-lt"/>
                <a:cs typeface="+mn-lt"/>
              </a:rPr>
              <a:t>Wing-body  aeroelasticity</a:t>
            </a:r>
            <a:r>
              <a:rPr lang="en-GB" dirty="0">
                <a:ea typeface="+mn-lt"/>
                <a:cs typeface="+mn-lt"/>
              </a:rPr>
              <a:t> </a:t>
            </a:r>
          </a:p>
          <a:p>
            <a:pPr marL="285750" indent="-285750">
              <a:buClr>
                <a:schemeClr val="accent1">
                  <a:lumMod val="75000"/>
                </a:schemeClr>
              </a:buClr>
              <a:buFont typeface="Wingdings" panose="05000000000000000000" pitchFamily="2" charset="2"/>
              <a:buChar char="Ø"/>
            </a:pPr>
            <a:r>
              <a:rPr lang="en-GB" dirty="0" smtClean="0">
                <a:ea typeface="+mn-lt"/>
                <a:cs typeface="+mn-lt"/>
              </a:rPr>
              <a:t>Aeroelasticity of wings with distributed electric propulsion</a:t>
            </a:r>
            <a:r>
              <a:rPr lang="en-GB" dirty="0">
                <a:ea typeface="+mn-lt"/>
                <a:cs typeface="+mn-lt"/>
              </a:rPr>
              <a:t> </a:t>
            </a:r>
          </a:p>
          <a:p>
            <a:pPr marL="285750" indent="-285750">
              <a:buClr>
                <a:schemeClr val="accent1">
                  <a:lumMod val="75000"/>
                </a:schemeClr>
              </a:buClr>
              <a:buFont typeface="Wingdings" panose="05000000000000000000" pitchFamily="2" charset="2"/>
              <a:buChar char="Ø"/>
            </a:pPr>
            <a:r>
              <a:rPr lang="en-GB" dirty="0" smtClean="0">
                <a:ea typeface="+mn-lt"/>
                <a:cs typeface="+mn-lt"/>
              </a:rPr>
              <a:t>Aeroelasticity of box-wings</a:t>
            </a:r>
          </a:p>
          <a:p>
            <a:pPr marL="285750" indent="-285750">
              <a:buClr>
                <a:schemeClr val="accent1">
                  <a:lumMod val="75000"/>
                </a:schemeClr>
              </a:buClr>
              <a:buFont typeface="Wingdings" panose="05000000000000000000" pitchFamily="2" charset="2"/>
              <a:buChar char="Ø"/>
            </a:pPr>
            <a:r>
              <a:rPr lang="en-GB" dirty="0" smtClean="0">
                <a:ea typeface="+mn-lt"/>
                <a:cs typeface="+mn-lt"/>
              </a:rPr>
              <a:t>Conclusion </a:t>
            </a:r>
            <a:endParaRPr lang="en-GB" dirty="0">
              <a:ea typeface="+mn-lt"/>
              <a:cs typeface="+mn-lt"/>
            </a:endParaRPr>
          </a:p>
        </p:txBody>
      </p:sp>
      <p:sp>
        <p:nvSpPr>
          <p:cNvPr id="12"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sp>
        <p:nvSpPr>
          <p:cNvPr id="13" name="Alt Bilgi Yer Tutucusu 8">
            <a:extLst>
              <a:ext uri="{FF2B5EF4-FFF2-40B4-BE49-F238E27FC236}">
                <a16:creationId xmlns:a16="http://schemas.microsoft.com/office/drawing/2014/main" id="{1CCE9C5E-ED31-4860-BB81-A7FB8D2ACDD1}"/>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719958232"/>
      </p:ext>
    </p:extLst>
  </p:cSld>
  <p:clrMapOvr>
    <a:masterClrMapping/>
  </p:clrMapOvr>
  <mc:AlternateContent xmlns:mc="http://schemas.openxmlformats.org/markup-compatibility/2006" xmlns:p14="http://schemas.microsoft.com/office/powerpoint/2010/main">
    <mc:Choice Requires="p14">
      <p:transition spd="slow" p14:dur="2000" advTm="85824"/>
    </mc:Choice>
    <mc:Fallback xmlns="">
      <p:transition spd="slow" advTm="8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b="4106"/>
          <a:stretch>
            <a:fillRect/>
          </a:stretch>
        </p:blipFill>
        <p:spPr bwMode="auto">
          <a:xfrm>
            <a:off x="1591730" y="3308781"/>
            <a:ext cx="7011988" cy="309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ikdörtgen 2">
            <a:extLst>
              <a:ext uri="{FF2B5EF4-FFF2-40B4-BE49-F238E27FC236}">
                <a16:creationId xmlns:a16="http://schemas.microsoft.com/office/drawing/2014/main" id="{A6EBE455-13B2-433F-BE46-43B171DB429C}"/>
              </a:ext>
            </a:extLst>
          </p:cNvPr>
          <p:cNvSpPr/>
          <p:nvPr/>
        </p:nvSpPr>
        <p:spPr>
          <a:xfrm>
            <a:off x="2781300" y="1606193"/>
            <a:ext cx="49905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ea typeface="+mn-lt"/>
                <a:cs typeface="+mn-lt"/>
              </a:rPr>
              <a:t>Aeroelasticity of wings with distributed propulsion</a:t>
            </a:r>
            <a:endParaRPr lang="tr-TR" b="1" dirty="0">
              <a:solidFill>
                <a:schemeClr val="bg1"/>
              </a:solidFill>
              <a:cs typeface="Calibri"/>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6"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7" name="Rectangle 9"/>
          <p:cNvSpPr>
            <a:spLocks noChangeArrowheads="1"/>
          </p:cNvSpPr>
          <p:nvPr/>
        </p:nvSpPr>
        <p:spPr bwMode="auto">
          <a:xfrm>
            <a:off x="2012422" y="2467656"/>
            <a:ext cx="9074678" cy="45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en-US" altLang="en-US" sz="2000" b="1" dirty="0">
                <a:latin typeface="Arial" panose="020B0604020202020204" pitchFamily="34" charset="0"/>
              </a:rPr>
              <a:t>Schematic of a swept wing with distributed electric </a:t>
            </a:r>
            <a:r>
              <a:rPr lang="en-US" altLang="en-US" sz="2000" b="1" dirty="0" smtClean="0">
                <a:latin typeface="Arial" panose="020B0604020202020204" pitchFamily="34" charset="0"/>
              </a:rPr>
              <a:t>propulsion</a:t>
            </a:r>
            <a:endParaRPr lang="en-US" altLang="en-US" sz="2000" b="1" dirty="0">
              <a:latin typeface="Arial" panose="020B0604020202020204" pitchFamily="34" charset="0"/>
            </a:endParaRPr>
          </a:p>
        </p:txBody>
      </p:sp>
      <p:pic>
        <p:nvPicPr>
          <p:cNvPr id="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2928" y="3053706"/>
            <a:ext cx="4309505" cy="17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460" y="4726207"/>
            <a:ext cx="3463451" cy="173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20</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558673525"/>
      </p:ext>
    </p:extLst>
  </p:cSld>
  <p:clrMapOvr>
    <a:masterClrMapping/>
  </p:clrMapOvr>
  <mc:AlternateContent xmlns:mc="http://schemas.openxmlformats.org/markup-compatibility/2006" xmlns:p14="http://schemas.microsoft.com/office/powerpoint/2010/main">
    <mc:Choice Requires="p14">
      <p:transition spd="slow" p14:dur="2000" advTm="31829"/>
    </mc:Choice>
    <mc:Fallback xmlns="">
      <p:transition spd="slow" advTm="3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2781300" y="1606193"/>
            <a:ext cx="49905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ea typeface="+mn-lt"/>
                <a:cs typeface="+mn-lt"/>
              </a:rPr>
              <a:t>Aeroelasticity of wings with distributed propulsion</a:t>
            </a:r>
            <a:endParaRPr lang="tr-TR" b="1" dirty="0">
              <a:solidFill>
                <a:schemeClr val="bg1"/>
              </a:solidFill>
              <a:cs typeface="Calibri"/>
            </a:endParaRPr>
          </a:p>
        </p:txBody>
      </p:sp>
      <p:sp>
        <p:nvSpPr>
          <p:cNvPr id="17" name="Rectangle 3"/>
          <p:cNvSpPr txBox="1">
            <a:spLocks noChangeArrowheads="1"/>
          </p:cNvSpPr>
          <p:nvPr/>
        </p:nvSpPr>
        <p:spPr>
          <a:xfrm>
            <a:off x="1591730" y="2253833"/>
            <a:ext cx="8358187" cy="609600"/>
          </a:xfrm>
          <a:prstGeom prst="rect">
            <a:avLst/>
          </a:prstGeom>
        </p:spPr>
        <p:txBody>
          <a:bodyPr/>
          <a:lstStyle/>
          <a:p>
            <a:pPr indent="-342900" algn="ctr" eaLnBrk="1" hangingPunct="1">
              <a:lnSpc>
                <a:spcPts val="3500"/>
              </a:lnSpc>
              <a:buClr>
                <a:schemeClr val="bg2"/>
              </a:buClr>
              <a:buSzPct val="75000"/>
              <a:defRPr/>
            </a:pPr>
            <a:r>
              <a:rPr lang="en-US" altLang="en-US" sz="2000" b="1" dirty="0">
                <a:latin typeface="Arial" charset="0"/>
                <a:cs typeface="Arial" charset="0"/>
              </a:rPr>
              <a:t>Flutter speed and frequency for different states of engines thrust</a:t>
            </a:r>
            <a:endParaRPr lang="en-US" sz="3200" kern="0" dirty="0">
              <a:latin typeface="+mn-lt"/>
              <a:cs typeface="+mn-cs"/>
            </a:endParaRPr>
          </a:p>
        </p:txBody>
      </p:sp>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0179" y="2926933"/>
            <a:ext cx="7402512" cy="247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738572" y="5403850"/>
            <a:ext cx="9805727" cy="923330"/>
          </a:xfrm>
          <a:prstGeom prst="rect">
            <a:avLst/>
          </a:prstGeom>
        </p:spPr>
        <p:txBody>
          <a:bodyPr wrap="square">
            <a:spAutoFit/>
          </a:bodyPr>
          <a:lstStyle/>
          <a:p>
            <a:pPr algn="just">
              <a:lnSpc>
                <a:spcPct val="150000"/>
              </a:lnSpc>
              <a:defRPr/>
            </a:pPr>
            <a:r>
              <a:rPr lang="en-US" b="1" kern="700" spc="-10" dirty="0">
                <a:ea typeface="Times New Roman" panose="02020603050405020304" pitchFamily="18" charset="0"/>
              </a:rPr>
              <a:t>In three first cases, five engines are powered off and five engines are powered on. This can take place when after aircraft takeoff the pilot switched off five engines in cruise situation.</a:t>
            </a:r>
            <a:endParaRPr lang="en-US" b="1" dirty="0"/>
          </a:p>
        </p:txBody>
      </p:sp>
      <p:sp>
        <p:nvSpPr>
          <p:cNvPr id="20"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21</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576159621"/>
      </p:ext>
    </p:extLst>
  </p:cSld>
  <p:clrMapOvr>
    <a:masterClrMapping/>
  </p:clrMapOvr>
  <mc:AlternateContent xmlns:mc="http://schemas.openxmlformats.org/markup-compatibility/2006" xmlns:p14="http://schemas.microsoft.com/office/powerpoint/2010/main">
    <mc:Choice Requires="p14">
      <p:transition spd="slow" p14:dur="2000" advTm="67495"/>
    </mc:Choice>
    <mc:Fallback xmlns="">
      <p:transition spd="slow" advTm="67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2781300" y="1606193"/>
            <a:ext cx="49905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ea typeface="+mn-lt"/>
                <a:cs typeface="+mn-lt"/>
              </a:rPr>
              <a:t>Aeroelasticity of wings with distributed propulsion</a:t>
            </a:r>
            <a:endParaRPr lang="tr-TR" b="1" dirty="0">
              <a:solidFill>
                <a:schemeClr val="bg1"/>
              </a:solidFill>
              <a:cs typeface="Calibri"/>
            </a:endParaRPr>
          </a:p>
        </p:txBody>
      </p:sp>
      <p:sp>
        <p:nvSpPr>
          <p:cNvPr id="17" name="Rectangle 3"/>
          <p:cNvSpPr txBox="1">
            <a:spLocks noChangeArrowheads="1"/>
          </p:cNvSpPr>
          <p:nvPr/>
        </p:nvSpPr>
        <p:spPr>
          <a:xfrm>
            <a:off x="1761449" y="2527100"/>
            <a:ext cx="2874051" cy="3728318"/>
          </a:xfrm>
          <a:prstGeom prst="rect">
            <a:avLst/>
          </a:prstGeom>
        </p:spPr>
        <p:txBody>
          <a:bodyPr/>
          <a:lstStyle/>
          <a:p>
            <a:pPr indent="-342900" eaLnBrk="1" hangingPunct="1">
              <a:lnSpc>
                <a:spcPts val="3500"/>
              </a:lnSpc>
              <a:buClr>
                <a:schemeClr val="bg2"/>
              </a:buClr>
              <a:buSzPct val="75000"/>
              <a:defRPr/>
            </a:pPr>
            <a:r>
              <a:rPr lang="en-US" sz="2000" b="1" dirty="0">
                <a:latin typeface="Arial" charset="0"/>
                <a:cs typeface="Arial" charset="0"/>
              </a:rPr>
              <a:t>Flutter speed and frequency for different arrangement </a:t>
            </a:r>
          </a:p>
          <a:p>
            <a:pPr indent="-342900" eaLnBrk="1" hangingPunct="1">
              <a:lnSpc>
                <a:spcPts val="3500"/>
              </a:lnSpc>
              <a:buClr>
                <a:schemeClr val="bg2"/>
              </a:buClr>
              <a:buSzPct val="75000"/>
              <a:defRPr/>
            </a:pPr>
            <a:r>
              <a:rPr lang="en-US" sz="2000" b="1" dirty="0">
                <a:latin typeface="Arial" charset="0"/>
                <a:cs typeface="Arial" charset="0"/>
              </a:rPr>
              <a:t>of distributed engines with the same total thrust</a:t>
            </a:r>
            <a:endParaRPr lang="en-US" sz="2000" kern="0" dirty="0"/>
          </a:p>
        </p:txBody>
      </p:sp>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8550" y="2190221"/>
            <a:ext cx="649605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22</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1221425987"/>
      </p:ext>
    </p:extLst>
  </p:cSld>
  <p:clrMapOvr>
    <a:masterClrMapping/>
  </p:clrMapOvr>
  <mc:AlternateContent xmlns:mc="http://schemas.openxmlformats.org/markup-compatibility/2006" xmlns:p14="http://schemas.microsoft.com/office/powerpoint/2010/main">
    <mc:Choice Requires="p14">
      <p:transition spd="slow" p14:dur="2000" advTm="23040"/>
    </mc:Choice>
    <mc:Fallback xmlns="">
      <p:transition spd="slow" advTm="2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468" y="2481634"/>
            <a:ext cx="4399229" cy="263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p:cNvPicPr>
            <a:picLocks noChangeAspect="1" noChangeArrowheads="1"/>
          </p:cNvPicPr>
          <p:nvPr/>
        </p:nvPicPr>
        <p:blipFill>
          <a:blip r:embed="rId6">
            <a:extLst>
              <a:ext uri="{28A0092B-C50C-407E-A947-70E740481C1C}">
                <a14:useLocalDpi xmlns:a14="http://schemas.microsoft.com/office/drawing/2010/main" val="0"/>
              </a:ext>
            </a:extLst>
          </a:blip>
          <a:srcRect r="1166"/>
          <a:stretch>
            <a:fillRect/>
          </a:stretch>
        </p:blipFill>
        <p:spPr bwMode="auto">
          <a:xfrm>
            <a:off x="3632200" y="5226372"/>
            <a:ext cx="6226006" cy="136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8"/>
          <p:cNvSpPr txBox="1">
            <a:spLocks noChangeArrowheads="1"/>
          </p:cNvSpPr>
          <p:nvPr/>
        </p:nvSpPr>
        <p:spPr bwMode="auto">
          <a:xfrm>
            <a:off x="1463364" y="1698989"/>
            <a:ext cx="62201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smtClean="0">
                <a:latin typeface="Times New Roman" panose="02020603050405020304" pitchFamily="18" charset="0"/>
                <a:cs typeface="Times New Roman" panose="02020603050405020304" pitchFamily="18" charset="0"/>
              </a:rPr>
              <a:t>NASA X57 (Tecnam-P2006T) &amp; Persian Sky-IV </a:t>
            </a:r>
            <a:endParaRPr lang="en-US" altLang="en-US" sz="20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DEP Aircraft</a:t>
            </a:r>
            <a:endParaRPr lang="en-US" altLang="en-US" sz="2000" dirty="0">
              <a:latin typeface="Times New Roman" panose="02020603050405020304" pitchFamily="18" charset="0"/>
              <a:cs typeface="Times New Roman" panose="02020603050405020304" pitchFamily="18" charset="0"/>
            </a:endParaRPr>
          </a:p>
        </p:txBody>
      </p:sp>
      <p:pic>
        <p:nvPicPr>
          <p:cNvPr id="29704" name="Content Placeholder 8"/>
          <p:cNvPicPr>
            <a:picLocks noGrp="1" noChangeAspect="1"/>
          </p:cNvPicPr>
          <p:nvPr>
            <p:ph idx="1"/>
          </p:nvPr>
        </p:nvPicPr>
        <p:blipFill>
          <a:blip r:embed="rId7" cstate="print">
            <a:extLst>
              <a:ext uri="{28A0092B-C50C-407E-A947-70E740481C1C}">
                <a14:useLocalDpi xmlns:a14="http://schemas.microsoft.com/office/drawing/2010/main" val="0"/>
              </a:ext>
            </a:extLst>
          </a:blip>
          <a:srcRect/>
          <a:stretch>
            <a:fillRect/>
          </a:stretch>
        </p:blipFill>
        <p:spPr>
          <a:xfrm>
            <a:off x="6745203" y="2468913"/>
            <a:ext cx="4394200" cy="2682700"/>
          </a:xfr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2" name="Footer Placeholder 1"/>
          <p:cNvSpPr>
            <a:spLocks noGrp="1"/>
          </p:cNvSpPr>
          <p:nvPr>
            <p:ph type="ftr" sz="quarter" idx="11"/>
          </p:nvPr>
        </p:nvSpPr>
        <p:spPr/>
        <p:txBody>
          <a:bodyPr/>
          <a:lstStyle/>
          <a:p>
            <a:r>
              <a:rPr lang="tr-TR" smtClean="0"/>
              <a:t>20.07.2022</a:t>
            </a:r>
            <a:endParaRPr lang="tr-TR"/>
          </a:p>
        </p:txBody>
      </p:sp>
      <p:sp>
        <p:nvSpPr>
          <p:cNvPr id="10"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11"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23</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1363648882"/>
      </p:ext>
    </p:extLst>
  </p:cSld>
  <p:clrMapOvr>
    <a:masterClrMapping/>
  </p:clrMapOvr>
  <mc:AlternateContent xmlns:mc="http://schemas.openxmlformats.org/markup-compatibility/2006" xmlns:p14="http://schemas.microsoft.com/office/powerpoint/2010/main">
    <mc:Choice Requires="p14">
      <p:transition spd="slow" p14:dur="2000" advTm="16309"/>
    </mc:Choice>
    <mc:Fallback xmlns="">
      <p:transition spd="slow" advTm="16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a:srcRect l="18260" t="11748" r="25374" b="15578"/>
          <a:stretch/>
        </p:blipFill>
        <p:spPr>
          <a:xfrm>
            <a:off x="1724742" y="2349501"/>
            <a:ext cx="4627716" cy="3729132"/>
          </a:xfrm>
          <a:prstGeom prst="rect">
            <a:avLst/>
          </a:prstGeom>
        </p:spPr>
      </p:pic>
      <p:sp>
        <p:nvSpPr>
          <p:cNvPr id="4" name="Footer Placeholder 3"/>
          <p:cNvSpPr>
            <a:spLocks noGrp="1"/>
          </p:cNvSpPr>
          <p:nvPr>
            <p:ph type="ftr" sz="quarter" idx="11"/>
          </p:nvPr>
        </p:nvSpPr>
        <p:spPr/>
        <p:txBody>
          <a:bodyPr/>
          <a:lstStyle/>
          <a:p>
            <a:r>
              <a:rPr lang="tr-TR" smtClean="0"/>
              <a:t>20.07.2022</a:t>
            </a:r>
            <a:endParaRPr lang="tr-TR"/>
          </a:p>
        </p:txBody>
      </p:sp>
      <p:pic>
        <p:nvPicPr>
          <p:cNvPr id="7" name="Picture 6"/>
          <p:cNvPicPr>
            <a:picLocks noChangeAspect="1"/>
          </p:cNvPicPr>
          <p:nvPr/>
        </p:nvPicPr>
        <p:blipFill rotWithShape="1">
          <a:blip r:embed="rId5"/>
          <a:srcRect l="25579" t="18519" r="23611" b="37036"/>
          <a:stretch/>
        </p:blipFill>
        <p:spPr>
          <a:xfrm>
            <a:off x="6248400" y="2499519"/>
            <a:ext cx="5575300" cy="3048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0"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24</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405193952"/>
      </p:ext>
    </p:extLst>
  </p:cSld>
  <p:clrMapOvr>
    <a:masterClrMapping/>
  </p:clrMapOvr>
  <mc:AlternateContent xmlns:mc="http://schemas.openxmlformats.org/markup-compatibility/2006" xmlns:p14="http://schemas.microsoft.com/office/powerpoint/2010/main">
    <mc:Choice Requires="p14">
      <p:transition spd="slow" p14:dur="2000" advTm="23439"/>
    </mc:Choice>
    <mc:Fallback xmlns="">
      <p:transition spd="slow" advTm="2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2781300" y="1606193"/>
            <a:ext cx="49905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ea typeface="+mn-lt"/>
                <a:cs typeface="+mn-lt"/>
              </a:rPr>
              <a:t>Aeroelasticity of wings with distributed propulsion</a:t>
            </a:r>
            <a:endParaRPr lang="tr-TR" b="1" dirty="0">
              <a:solidFill>
                <a:schemeClr val="bg1"/>
              </a:solidFill>
              <a:cs typeface="Calibri"/>
            </a:endParaRPr>
          </a:p>
        </p:txBody>
      </p:sp>
      <p:sp>
        <p:nvSpPr>
          <p:cNvPr id="9" name="TextBox 8"/>
          <p:cNvSpPr txBox="1"/>
          <p:nvPr/>
        </p:nvSpPr>
        <p:spPr>
          <a:xfrm>
            <a:off x="1790126" y="2373750"/>
            <a:ext cx="9563674" cy="400110"/>
          </a:xfrm>
          <a:prstGeom prst="rect">
            <a:avLst/>
          </a:prstGeom>
          <a:noFill/>
        </p:spPr>
        <p:txBody>
          <a:bodyPr wrap="square" rtlCol="0">
            <a:spAutoFit/>
          </a:bodyPr>
          <a:lstStyle/>
          <a:p>
            <a:r>
              <a:rPr lang="en-US" sz="2000" b="1" dirty="0" smtClean="0">
                <a:solidFill>
                  <a:schemeClr val="accent1">
                    <a:lumMod val="75000"/>
                  </a:schemeClr>
                </a:solidFill>
                <a:latin typeface="Tahoma" pitchFamily="34" charset="0"/>
                <a:ea typeface="Tahoma" pitchFamily="34" charset="0"/>
                <a:cs typeface="Tahoma" pitchFamily="34" charset="0"/>
              </a:rPr>
              <a:t>Aeroelasticity Analysis of Persian Sky-IV DEP Aircraft Wing</a:t>
            </a:r>
            <a:endParaRPr lang="en-US" sz="2000" b="1" dirty="0">
              <a:solidFill>
                <a:schemeClr val="accent1">
                  <a:lumMod val="75000"/>
                </a:schemeClr>
              </a:solidFill>
              <a:latin typeface="Tahoma" pitchFamily="34" charset="0"/>
              <a:ea typeface="Tahoma" pitchFamily="34" charset="0"/>
              <a:cs typeface="Tahoma" pitchFamily="34" charset="0"/>
            </a:endParaRPr>
          </a:p>
        </p:txBody>
      </p:sp>
      <p:pic>
        <p:nvPicPr>
          <p:cNvPr id="20" name="Picture 19" descr="PS4_img_1_ISO"/>
          <p:cNvPicPr/>
          <p:nvPr/>
        </p:nvPicPr>
        <p:blipFill>
          <a:blip r:embed="rId5">
            <a:extLst>
              <a:ext uri="{28A0092B-C50C-407E-A947-70E740481C1C}">
                <a14:useLocalDpi xmlns:a14="http://schemas.microsoft.com/office/drawing/2010/main" val="0"/>
              </a:ext>
            </a:extLst>
          </a:blip>
          <a:srcRect/>
          <a:stretch>
            <a:fillRect/>
          </a:stretch>
        </p:blipFill>
        <p:spPr bwMode="auto">
          <a:xfrm>
            <a:off x="7102380" y="3973285"/>
            <a:ext cx="4695920" cy="1175172"/>
          </a:xfrm>
          <a:prstGeom prst="rect">
            <a:avLst/>
          </a:prstGeom>
          <a:noFill/>
          <a:ln>
            <a:noFill/>
          </a:ln>
        </p:spPr>
      </p:pic>
      <p:sp>
        <p:nvSpPr>
          <p:cNvPr id="21"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3" name="Picture 2"/>
          <p:cNvPicPr>
            <a:picLocks noChangeAspect="1"/>
          </p:cNvPicPr>
          <p:nvPr/>
        </p:nvPicPr>
        <p:blipFill>
          <a:blip r:embed="rId6"/>
          <a:stretch>
            <a:fillRect/>
          </a:stretch>
        </p:blipFill>
        <p:spPr>
          <a:xfrm>
            <a:off x="1790126" y="3239171"/>
            <a:ext cx="5041423" cy="264340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25</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60782418"/>
      </p:ext>
    </p:extLst>
  </p:cSld>
  <p:clrMapOvr>
    <a:masterClrMapping/>
  </p:clrMapOvr>
  <mc:AlternateContent xmlns:mc="http://schemas.openxmlformats.org/markup-compatibility/2006" xmlns:p14="http://schemas.microsoft.com/office/powerpoint/2010/main">
    <mc:Choice Requires="p14">
      <p:transition spd="slow" p14:dur="2000" advTm="14638"/>
    </mc:Choice>
    <mc:Fallback xmlns="">
      <p:transition spd="slow" advTm="1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2781300" y="1606193"/>
            <a:ext cx="49905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ea typeface="+mn-lt"/>
                <a:cs typeface="+mn-lt"/>
              </a:rPr>
              <a:t>Aeroelasticity of wings with distributed propulsion</a:t>
            </a:r>
            <a:endParaRPr lang="tr-TR" b="1" dirty="0">
              <a:solidFill>
                <a:schemeClr val="bg1"/>
              </a:solidFill>
              <a:cs typeface="Calibri"/>
            </a:endParaRPr>
          </a:p>
        </p:txBody>
      </p:sp>
      <p:pic>
        <p:nvPicPr>
          <p:cNvPr id="17" name="Picture 16"/>
          <p:cNvPicPr/>
          <p:nvPr/>
        </p:nvPicPr>
        <p:blipFill>
          <a:blip r:embed="rId5">
            <a:extLst>
              <a:ext uri="{28A0092B-C50C-407E-A947-70E740481C1C}">
                <a14:useLocalDpi xmlns:a14="http://schemas.microsoft.com/office/drawing/2010/main" val="0"/>
              </a:ext>
            </a:extLst>
          </a:blip>
          <a:stretch>
            <a:fillRect/>
          </a:stretch>
        </p:blipFill>
        <p:spPr>
          <a:xfrm>
            <a:off x="2002578" y="2209800"/>
            <a:ext cx="4550619" cy="2080895"/>
          </a:xfrm>
          <a:prstGeom prst="rect">
            <a:avLst/>
          </a:prstGeom>
          <a:ln>
            <a:solidFill>
              <a:schemeClr val="tx1"/>
            </a:solidFill>
          </a:ln>
        </p:spPr>
      </p:pic>
      <p:pic>
        <p:nvPicPr>
          <p:cNvPr id="18" name="Picture 17"/>
          <p:cNvPicPr/>
          <p:nvPr/>
        </p:nvPicPr>
        <p:blipFill>
          <a:blip r:embed="rId6">
            <a:extLst>
              <a:ext uri="{28A0092B-C50C-407E-A947-70E740481C1C}">
                <a14:useLocalDpi xmlns:a14="http://schemas.microsoft.com/office/drawing/2010/main" val="0"/>
              </a:ext>
            </a:extLst>
          </a:blip>
          <a:stretch>
            <a:fillRect/>
          </a:stretch>
        </p:blipFill>
        <p:spPr>
          <a:xfrm>
            <a:off x="2302935" y="4437168"/>
            <a:ext cx="4550619" cy="1948815"/>
          </a:xfrm>
          <a:prstGeom prst="rect">
            <a:avLst/>
          </a:prstGeom>
          <a:ln>
            <a:solidFill>
              <a:schemeClr val="tx1"/>
            </a:solidFill>
          </a:ln>
        </p:spPr>
      </p:pic>
      <p:pic>
        <p:nvPicPr>
          <p:cNvPr id="19" name="Picture 18"/>
          <p:cNvPicPr/>
          <p:nvPr/>
        </p:nvPicPr>
        <p:blipFill>
          <a:blip r:embed="rId7">
            <a:extLst>
              <a:ext uri="{28A0092B-C50C-407E-A947-70E740481C1C}">
                <a14:useLocalDpi xmlns:a14="http://schemas.microsoft.com/office/drawing/2010/main" val="0"/>
              </a:ext>
            </a:extLst>
          </a:blip>
          <a:stretch>
            <a:fillRect/>
          </a:stretch>
        </p:blipFill>
        <p:spPr>
          <a:xfrm>
            <a:off x="6675754" y="2209800"/>
            <a:ext cx="4500246" cy="2080895"/>
          </a:xfrm>
          <a:prstGeom prst="rect">
            <a:avLst/>
          </a:prstGeom>
          <a:ln>
            <a:solidFill>
              <a:schemeClr val="tx1"/>
            </a:solidFill>
          </a:ln>
        </p:spPr>
      </p:pic>
      <p:pic>
        <p:nvPicPr>
          <p:cNvPr id="21" name="Picture 20"/>
          <p:cNvPicPr/>
          <p:nvPr/>
        </p:nvPicPr>
        <p:blipFill>
          <a:blip r:embed="rId8">
            <a:extLst>
              <a:ext uri="{28A0092B-C50C-407E-A947-70E740481C1C}">
                <a14:useLocalDpi xmlns:a14="http://schemas.microsoft.com/office/drawing/2010/main" val="0"/>
              </a:ext>
            </a:extLst>
          </a:blip>
          <a:stretch>
            <a:fillRect/>
          </a:stretch>
        </p:blipFill>
        <p:spPr>
          <a:xfrm>
            <a:off x="6997699" y="4424468"/>
            <a:ext cx="4597401" cy="1948815"/>
          </a:xfrm>
          <a:prstGeom prst="rect">
            <a:avLst/>
          </a:prstGeom>
          <a:ln>
            <a:solidFill>
              <a:schemeClr val="tx1"/>
            </a:solidFill>
          </a:ln>
        </p:spPr>
      </p:pic>
      <p:sp>
        <p:nvSpPr>
          <p:cNvPr id="22"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26</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176353452"/>
      </p:ext>
    </p:extLst>
  </p:cSld>
  <p:clrMapOvr>
    <a:masterClrMapping/>
  </p:clrMapOvr>
  <mc:AlternateContent xmlns:mc="http://schemas.openxmlformats.org/markup-compatibility/2006" xmlns:p14="http://schemas.microsoft.com/office/powerpoint/2010/main">
    <mc:Choice Requires="p14">
      <p:transition spd="slow" p14:dur="2000" advTm="23967"/>
    </mc:Choice>
    <mc:Fallback xmlns="">
      <p:transition spd="slow" advTm="2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sp>
        <p:nvSpPr>
          <p:cNvPr id="2" name="Rectangle 1"/>
          <p:cNvSpPr/>
          <p:nvPr/>
        </p:nvSpPr>
        <p:spPr>
          <a:xfrm>
            <a:off x="1854200" y="2336600"/>
            <a:ext cx="9702800" cy="1121269"/>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b="1" dirty="0">
                <a:latin typeface="Times New Roman" panose="02020603050405020304" pitchFamily="18" charset="0"/>
                <a:ea typeface="Calibri" panose="020F0502020204030204" pitchFamily="34" charset="0"/>
                <a:cs typeface="Times New Roman" panose="02020603050405020304" pitchFamily="18" charset="0"/>
              </a:rPr>
              <a:t>The increasing air traffic demands on aircraft capacity, sustainability and profitability, require the investigation of unconventional aircraft configurations with high aerodynamic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efficiency.</a:t>
            </a: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121111" y="5903925"/>
            <a:ext cx="6892922" cy="338554"/>
          </a:xfrm>
          <a:prstGeom prst="rect">
            <a:avLst/>
          </a:prstGeom>
        </p:spPr>
        <p:txBody>
          <a:bodyPr wrap="square">
            <a:spAutoFit/>
          </a:bodyPr>
          <a:lstStyle/>
          <a:p>
            <a:r>
              <a:rPr lang="en-US" sz="1600" dirty="0">
                <a:hlinkClick r:id="rId5" tooltip="Box wing aircraft model developed by AERO-Hamburg University of Applied...  | Download Scientific Diagram"/>
              </a:rPr>
              <a:t>Box wing aircraft model developed by AERO-Hamburg University</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6975" y="3693042"/>
            <a:ext cx="5076825" cy="2156157"/>
          </a:xfrm>
          <a:prstGeom prst="rect">
            <a:avLst/>
          </a:prstGeom>
        </p:spPr>
      </p:pic>
      <p:sp>
        <p:nvSpPr>
          <p:cNvPr id="5" name="Rectangle 4"/>
          <p:cNvSpPr/>
          <p:nvPr/>
        </p:nvSpPr>
        <p:spPr>
          <a:xfrm>
            <a:off x="1854204" y="3752505"/>
            <a:ext cx="4063995" cy="2308324"/>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b="1" dirty="0">
                <a:latin typeface="Times New Roman" panose="02020603050405020304" pitchFamily="18" charset="0"/>
                <a:ea typeface="Calibri" panose="020F0502020204030204" pitchFamily="34" charset="0"/>
                <a:cs typeface="Times New Roman" panose="02020603050405020304" pitchFamily="18" charset="0"/>
              </a:rPr>
              <a:t>The application of the box wing system theoretically results in an aircraft configuration generating minimum induced drag. </a:t>
            </a:r>
          </a:p>
        </p:txBody>
      </p:sp>
      <p:sp>
        <p:nvSpPr>
          <p:cNvPr id="20"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27</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052827178"/>
      </p:ext>
    </p:extLst>
  </p:cSld>
  <p:clrMapOvr>
    <a:masterClrMapping/>
  </p:clrMapOvr>
  <mc:AlternateContent xmlns:mc="http://schemas.openxmlformats.org/markup-compatibility/2006" xmlns:p14="http://schemas.microsoft.com/office/powerpoint/2010/main">
    <mc:Choice Requires="p14">
      <p:transition spd="slow" p14:dur="2000" advTm="48006"/>
    </mc:Choice>
    <mc:Fallback xmlns="">
      <p:transition spd="slow" advTm="48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320859"/>
            <a:ext cx="10515600" cy="4351338"/>
          </a:xfrm>
        </p:spPr>
        <p:txBody>
          <a:bodyPr>
            <a:normAutofit/>
          </a:bodyPr>
          <a:lstStyle/>
          <a:p>
            <a:pPr marL="0" indent="0">
              <a:buNone/>
            </a:pPr>
            <a:endParaRPr lang="en-US" sz="1800" dirty="0"/>
          </a:p>
          <a:p>
            <a:r>
              <a:rPr lang="en-US" sz="1800" dirty="0"/>
              <a:t>A. </a:t>
            </a:r>
            <a:r>
              <a:rPr lang="en-US" sz="1800" dirty="0" err="1"/>
              <a:t>Mazidi</a:t>
            </a:r>
            <a:r>
              <a:rPr lang="en-US" sz="1800" dirty="0"/>
              <a:t>, A.H. </a:t>
            </a:r>
            <a:r>
              <a:rPr lang="en-US" sz="1800" dirty="0" err="1"/>
              <a:t>Ghasemikaram</a:t>
            </a:r>
            <a:r>
              <a:rPr lang="en-US" sz="1800" dirty="0"/>
              <a:t>, </a:t>
            </a:r>
            <a:r>
              <a:rPr lang="en-US" sz="1800" b="1" dirty="0"/>
              <a:t>S.A. </a:t>
            </a:r>
            <a:r>
              <a:rPr lang="en-US" sz="1800" b="1" dirty="0" err="1"/>
              <a:t>Fazelzadeh</a:t>
            </a:r>
            <a:r>
              <a:rPr lang="en-US" sz="1800" dirty="0"/>
              <a:t>, M.R. </a:t>
            </a:r>
            <a:r>
              <a:rPr lang="en-US" sz="1800" dirty="0" err="1"/>
              <a:t>Amoozgar</a:t>
            </a:r>
            <a:r>
              <a:rPr lang="en-US" sz="1800" dirty="0"/>
              <a:t>, Engine Placement Effects on the Flutter of a Medium Range Box-Wing Aircraft, </a:t>
            </a:r>
            <a:r>
              <a:rPr lang="en-US" sz="1800" b="1" dirty="0"/>
              <a:t>ASCE</a:t>
            </a:r>
            <a:r>
              <a:rPr lang="en-US" sz="1800" dirty="0"/>
              <a:t> Under review 2022.</a:t>
            </a:r>
          </a:p>
          <a:p>
            <a:pPr marL="0" indent="0">
              <a:buNone/>
            </a:pPr>
            <a:endParaRPr lang="en-US" sz="1800" dirty="0"/>
          </a:p>
          <a:p>
            <a:r>
              <a:rPr lang="en-US" sz="1800" dirty="0" err="1"/>
              <a:t>Amirhossein</a:t>
            </a:r>
            <a:r>
              <a:rPr lang="en-US" sz="1800" dirty="0"/>
              <a:t> </a:t>
            </a:r>
            <a:r>
              <a:rPr lang="en-US" sz="1800" dirty="0" err="1"/>
              <a:t>Ghasemikaram</a:t>
            </a:r>
            <a:r>
              <a:rPr lang="en-US" sz="1800" dirty="0"/>
              <a:t>, Abbas </a:t>
            </a:r>
            <a:r>
              <a:rPr lang="en-US" sz="1800" dirty="0" err="1"/>
              <a:t>Mazidi</a:t>
            </a:r>
            <a:r>
              <a:rPr lang="en-US" sz="1800" dirty="0"/>
              <a:t>, </a:t>
            </a:r>
            <a:r>
              <a:rPr lang="en-US" sz="1800" b="1" dirty="0"/>
              <a:t>S. Ahmad </a:t>
            </a:r>
            <a:r>
              <a:rPr lang="en-US" sz="1800" b="1" dirty="0" err="1"/>
              <a:t>Fazelzadeh</a:t>
            </a:r>
            <a:r>
              <a:rPr lang="en-US" sz="1800" dirty="0"/>
              <a:t> and Dieter </a:t>
            </a:r>
            <a:r>
              <a:rPr lang="en-US" sz="1800" dirty="0" err="1"/>
              <a:t>Scholz</a:t>
            </a:r>
            <a:r>
              <a:rPr lang="en-US" sz="1800" dirty="0"/>
              <a:t> (2022), Flutter Analysis of a 3-D Box-Wing Aircraft Configuration, </a:t>
            </a:r>
            <a:r>
              <a:rPr lang="en-US" sz="1800" b="1" i="1" dirty="0"/>
              <a:t>International Journal of Structural Stability and Dynamics, </a:t>
            </a:r>
            <a:r>
              <a:rPr lang="en-US" sz="1800" dirty="0"/>
              <a:t>(2022) 2250016 (24 pages), DOI: 10.1142/S021945542250016X. </a:t>
            </a:r>
          </a:p>
          <a:p>
            <a:pPr marL="0" indent="0">
              <a:buNone/>
            </a:pPr>
            <a:endParaRPr lang="en-US" sz="1800" dirty="0"/>
          </a:p>
          <a:p>
            <a:r>
              <a:rPr lang="en-US" sz="1800" b="1" dirty="0"/>
              <a:t>S. Ahmad </a:t>
            </a:r>
            <a:r>
              <a:rPr lang="en-US" sz="1800" b="1" dirty="0" err="1"/>
              <a:t>Fazelzadeh</a:t>
            </a:r>
            <a:r>
              <a:rPr lang="en-US" sz="1800" dirty="0"/>
              <a:t>, Dieter </a:t>
            </a:r>
            <a:r>
              <a:rPr lang="en-US" sz="1800" dirty="0" err="1"/>
              <a:t>Scholz</a:t>
            </a:r>
            <a:r>
              <a:rPr lang="en-US" sz="1800" dirty="0"/>
              <a:t>, Abbas </a:t>
            </a:r>
            <a:r>
              <a:rPr lang="en-US" sz="1800" dirty="0" err="1"/>
              <a:t>Mazidi</a:t>
            </a:r>
            <a:r>
              <a:rPr lang="en-US" sz="1800" dirty="0"/>
              <a:t>, Michael I. </a:t>
            </a:r>
            <a:r>
              <a:rPr lang="en-US" sz="1800" dirty="0" err="1"/>
              <a:t>Friswell</a:t>
            </a:r>
            <a:r>
              <a:rPr lang="en-US" sz="1800" dirty="0"/>
              <a:t>, Flutter Characteristics of Typical Wing Sections of a Box Wing Aircraft, AEGATS2018 conference, 23-25 October 2018,  Toulouse.</a:t>
            </a:r>
          </a:p>
          <a:p>
            <a:pPr marL="0" indent="0">
              <a:buNone/>
            </a:pPr>
            <a:endParaRPr lang="en-US" sz="1800" dirty="0"/>
          </a:p>
          <a:p>
            <a:endParaRPr lang="en-US" sz="1800" dirty="0"/>
          </a:p>
        </p:txBody>
      </p:sp>
      <p:sp>
        <p:nvSpPr>
          <p:cNvPr id="4" name="Footer Placeholder 3"/>
          <p:cNvSpPr>
            <a:spLocks noGrp="1"/>
          </p:cNvSpPr>
          <p:nvPr>
            <p:ph type="ftr" sz="quarter" idx="11"/>
          </p:nvPr>
        </p:nvSpPr>
        <p:spPr/>
        <p:txBody>
          <a:bodyPr/>
          <a:lstStyle/>
          <a:p>
            <a:r>
              <a:rPr lang="tr-TR" smtClean="0"/>
              <a:t>20.07.2022</a:t>
            </a:r>
            <a:endParaRPr lang="tr-TR"/>
          </a:p>
        </p:txBody>
      </p:sp>
      <p:sp>
        <p:nvSpPr>
          <p:cNvPr id="6" name="Dikdörtgen 2">
            <a:extLst>
              <a:ext uri="{FF2B5EF4-FFF2-40B4-BE49-F238E27FC236}">
                <a16:creationId xmlns:a16="http://schemas.microsoft.com/office/drawing/2014/main" id="{1B034A41-1F70-4F08-96EE-F396F5186CDD}"/>
              </a:ext>
            </a:extLst>
          </p:cNvPr>
          <p:cNvSpPr/>
          <p:nvPr/>
        </p:nvSpPr>
        <p:spPr>
          <a:xfrm>
            <a:off x="1524000" y="1690688"/>
            <a:ext cx="5764863"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2400" b="1" dirty="0" smtClean="0">
                <a:latin typeface="Garamond" panose="02020404030301010803" pitchFamily="18" charset="0"/>
              </a:rPr>
              <a:t>Box-Wing Aeroelaticity: Literature Review </a:t>
            </a:r>
            <a:endParaRPr lang="tr-TR" sz="2400" dirty="0">
              <a:solidFill>
                <a:schemeClr val="bg1"/>
              </a:solidFill>
              <a:cs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28</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1990904865"/>
      </p:ext>
    </p:extLst>
  </p:cSld>
  <p:clrMapOvr>
    <a:masterClrMapping/>
  </p:clrMapOvr>
  <mc:AlternateContent xmlns:mc="http://schemas.openxmlformats.org/markup-compatibility/2006" xmlns:p14="http://schemas.microsoft.com/office/powerpoint/2010/main">
    <mc:Choice Requires="p14">
      <p:transition spd="slow" p14:dur="2000" advTm="16681"/>
    </mc:Choice>
    <mc:Fallback xmlns="">
      <p:transition spd="slow" advTm="1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sp>
        <p:nvSpPr>
          <p:cNvPr id="6" name="Rectangle 5"/>
          <p:cNvSpPr/>
          <p:nvPr/>
        </p:nvSpPr>
        <p:spPr>
          <a:xfrm>
            <a:off x="1816097" y="2177627"/>
            <a:ext cx="9474200" cy="1121269"/>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b="1" dirty="0">
                <a:latin typeface="Times New Roman" panose="02020603050405020304" pitchFamily="18" charset="0"/>
                <a:ea typeface="Calibri" panose="020F0502020204030204" pitchFamily="34" charset="0"/>
                <a:cs typeface="Times New Roman" panose="02020603050405020304" pitchFamily="18" charset="0"/>
              </a:rPr>
              <a:t>Many researches have studied the aerodynamics of BWA, but there is a few knowledge about their aeroelastic behavior. </a:t>
            </a:r>
          </a:p>
        </p:txBody>
      </p:sp>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2269598" y="3504177"/>
            <a:ext cx="4918075" cy="2638425"/>
          </a:xfrm>
          <a:prstGeom prst="rect">
            <a:avLst/>
          </a:prstGeom>
        </p:spPr>
      </p:pic>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7771822" y="2808781"/>
            <a:ext cx="3435239" cy="3539102"/>
          </a:xfrm>
          <a:prstGeom prst="rect">
            <a:avLst/>
          </a:prstGeom>
          <a:noFill/>
          <a:ln>
            <a:noFill/>
          </a:ln>
        </p:spPr>
      </p:pic>
      <p:sp>
        <p:nvSpPr>
          <p:cNvPr id="1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4"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29</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915980064"/>
      </p:ext>
    </p:extLst>
  </p:cSld>
  <p:clrMapOvr>
    <a:masterClrMapping/>
  </p:clrMapOvr>
  <mc:AlternateContent xmlns:mc="http://schemas.openxmlformats.org/markup-compatibility/2006" xmlns:p14="http://schemas.microsoft.com/office/powerpoint/2010/main">
    <mc:Choice Requires="p14">
      <p:transition spd="slow" p14:dur="2000" advTm="41207"/>
    </mc:Choice>
    <mc:Fallback xmlns="">
      <p:transition spd="slow" advTm="4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2">
            <a:extLst>
              <a:ext uri="{FF2B5EF4-FFF2-40B4-BE49-F238E27FC236}">
                <a16:creationId xmlns:a16="http://schemas.microsoft.com/office/drawing/2014/main" id="{1B034A41-1F70-4F08-96EE-F396F5186CDD}"/>
              </a:ext>
            </a:extLst>
          </p:cNvPr>
          <p:cNvSpPr/>
          <p:nvPr/>
        </p:nvSpPr>
        <p:spPr>
          <a:xfrm>
            <a:off x="3523825" y="1617134"/>
            <a:ext cx="4248000"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smtClean="0">
                <a:solidFill>
                  <a:schemeClr val="bg1"/>
                </a:solidFill>
                <a:cs typeface="Calibri"/>
              </a:rPr>
              <a:t>Introduction</a:t>
            </a:r>
            <a:endParaRPr lang="tr-TR" sz="3200" dirty="0">
              <a:solidFill>
                <a:schemeClr val="bg1"/>
              </a:solidFill>
              <a:cs typeface="Calibri"/>
            </a:endParaRPr>
          </a:p>
        </p:txBody>
      </p:sp>
      <p:sp>
        <p:nvSpPr>
          <p:cNvPr id="9"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pic>
        <p:nvPicPr>
          <p:cNvPr id="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25" y="3522496"/>
            <a:ext cx="54768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p:cNvSpPr>
            <a:spLocks noChangeArrowheads="1"/>
          </p:cNvSpPr>
          <p:nvPr/>
        </p:nvSpPr>
        <p:spPr bwMode="auto">
          <a:xfrm>
            <a:off x="1847845" y="2746051"/>
            <a:ext cx="96139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en-US" altLang="en-US" sz="2000" b="1" dirty="0">
                <a:latin typeface="Garamond" panose="02020404030301010803" pitchFamily="18" charset="0"/>
              </a:rPr>
              <a:t>Research into green aviation technology, including reduced noise and emissions has grown quickly in recent years. </a:t>
            </a:r>
          </a:p>
        </p:txBody>
      </p:sp>
      <p:sp>
        <p:nvSpPr>
          <p:cNvPr id="14" name="Rectangle 9"/>
          <p:cNvSpPr>
            <a:spLocks noChangeArrowheads="1"/>
          </p:cNvSpPr>
          <p:nvPr/>
        </p:nvSpPr>
        <p:spPr bwMode="auto">
          <a:xfrm>
            <a:off x="1708145" y="2261716"/>
            <a:ext cx="2291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eaLnBrk="1" hangingPunct="1">
              <a:spcBef>
                <a:spcPct val="0"/>
              </a:spcBef>
              <a:buFontTx/>
              <a:buNone/>
            </a:pPr>
            <a:r>
              <a:rPr lang="en-US" altLang="en-US" sz="2400" b="1" dirty="0" smtClean="0">
                <a:solidFill>
                  <a:srgbClr val="494991"/>
                </a:solidFill>
                <a:latin typeface="Garamond" panose="02020404030301010803" pitchFamily="18" charset="0"/>
              </a:rPr>
              <a:t>Green Aviation </a:t>
            </a:r>
            <a:endParaRPr lang="en-US" altLang="en-US" sz="2400" b="1" dirty="0">
              <a:solidFill>
                <a:srgbClr val="494991"/>
              </a:solidFill>
              <a:latin typeface="Garamond" panose="02020404030301010803" pitchFamily="18" charset="0"/>
            </a:endParaRPr>
          </a:p>
        </p:txBody>
      </p:sp>
      <p:sp>
        <p:nvSpPr>
          <p:cNvPr id="15" name="Rectangle 11"/>
          <p:cNvSpPr>
            <a:spLocks noChangeArrowheads="1"/>
          </p:cNvSpPr>
          <p:nvPr/>
        </p:nvSpPr>
        <p:spPr bwMode="auto">
          <a:xfrm>
            <a:off x="1847845" y="3894750"/>
            <a:ext cx="370469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en-US" altLang="en-US" sz="2000" b="1" dirty="0">
                <a:latin typeface="Garamond" panose="02020404030301010803" pitchFamily="18" charset="0"/>
              </a:rPr>
              <a:t>Several new technology ideas are being investigated by aircraft designers, such as distributed propulsion wings.</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460134357"/>
      </p:ext>
    </p:extLst>
  </p:cSld>
  <p:clrMapOvr>
    <a:masterClrMapping/>
  </p:clrMapOvr>
  <mc:AlternateContent xmlns:mc="http://schemas.openxmlformats.org/markup-compatibility/2006" xmlns:p14="http://schemas.microsoft.com/office/powerpoint/2010/main">
    <mc:Choice Requires="p14">
      <p:transition spd="slow" p14:dur="2000" advTm="49177"/>
    </mc:Choice>
    <mc:Fallback xmlns="">
      <p:transition spd="slow" advTm="4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sp>
        <p:nvSpPr>
          <p:cNvPr id="6" name="Rectangle 5"/>
          <p:cNvSpPr/>
          <p:nvPr/>
        </p:nvSpPr>
        <p:spPr>
          <a:xfrm>
            <a:off x="1943100" y="2347674"/>
            <a:ext cx="9550400" cy="707886"/>
          </a:xfrm>
          <a:prstGeom prst="rect">
            <a:avLst/>
          </a:prstGeom>
        </p:spPr>
        <p:txBody>
          <a:bodyPr wrap="square">
            <a:spAutoFit/>
          </a:bodyPr>
          <a:lstStyle/>
          <a:p>
            <a:pPr algn="just">
              <a:lnSpc>
                <a:spcPct val="200000"/>
              </a:lnSpc>
              <a:spcAft>
                <a:spcPts val="800"/>
              </a:spcAft>
            </a:pPr>
            <a:r>
              <a:rPr lang="en-GB" sz="2000" b="1" dirty="0">
                <a:latin typeface="Times New Roman" panose="02020603050405020304" pitchFamily="18" charset="0"/>
                <a:ea typeface="Calibri" panose="020F0502020204030204" pitchFamily="34" charset="0"/>
                <a:cs typeface="Times New Roman" panose="02020603050405020304" pitchFamily="18" charset="0"/>
              </a:rPr>
              <a:t>The arrangement of engines shutdown is considered in the five situations</a:t>
            </a: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258863" y="3055560"/>
            <a:ext cx="9234637" cy="3170099"/>
          </a:xfrm>
          <a:prstGeom prst="rect">
            <a:avLst/>
          </a:prstGeom>
        </p:spPr>
        <p:txBody>
          <a:bodyPr wrap="square">
            <a:spAutoFit/>
          </a:bodyPr>
          <a:lstStyle/>
          <a:p>
            <a:pPr marL="109538" lvl="0" indent="-109538" algn="just">
              <a:lnSpc>
                <a:spcPct val="200000"/>
              </a:lnSpc>
              <a:spcBef>
                <a:spcPts val="600"/>
              </a:spcBef>
              <a:buFont typeface="Arial" pitchFamily="34" charset="0"/>
              <a:buChar char="•"/>
            </a:pPr>
            <a:r>
              <a:rPr lang="en-GB" sz="2000" b="1" dirty="0">
                <a:solidFill>
                  <a:schemeClr val="accent1">
                    <a:lumMod val="75000"/>
                  </a:schemeClr>
                </a:solidFill>
                <a:latin typeface="Candara" pitchFamily="34" charset="0"/>
                <a:cs typeface="Afra" pitchFamily="2" charset="-78"/>
              </a:rPr>
              <a:t>First situation: All eight motors are working.</a:t>
            </a:r>
            <a:endParaRPr lang="en-US" sz="2000" b="1" dirty="0">
              <a:solidFill>
                <a:schemeClr val="accent1">
                  <a:lumMod val="75000"/>
                </a:schemeClr>
              </a:solidFill>
              <a:latin typeface="Candara" pitchFamily="34" charset="0"/>
              <a:cs typeface="Afra" pitchFamily="2" charset="-78"/>
            </a:endParaRPr>
          </a:p>
          <a:p>
            <a:pPr marL="109538" lvl="0" indent="-109538" algn="just">
              <a:lnSpc>
                <a:spcPct val="200000"/>
              </a:lnSpc>
              <a:spcAft>
                <a:spcPts val="0"/>
              </a:spcAft>
              <a:buFont typeface="Arial" pitchFamily="34" charset="0"/>
              <a:buChar char="•"/>
            </a:pPr>
            <a:r>
              <a:rPr lang="en-GB" sz="2000" b="1" dirty="0">
                <a:solidFill>
                  <a:schemeClr val="accent1">
                    <a:lumMod val="75000"/>
                  </a:schemeClr>
                </a:solidFill>
                <a:latin typeface="Candara" pitchFamily="34" charset="0"/>
                <a:cs typeface="Afra" pitchFamily="2" charset="-78"/>
              </a:rPr>
              <a:t>Second situation: Three motors are working on each wing (six motors in total)</a:t>
            </a:r>
            <a:endParaRPr lang="en-US" sz="2000" b="1" dirty="0">
              <a:solidFill>
                <a:schemeClr val="accent1">
                  <a:lumMod val="75000"/>
                </a:schemeClr>
              </a:solidFill>
              <a:latin typeface="Candara" pitchFamily="34" charset="0"/>
              <a:cs typeface="Afra" pitchFamily="2" charset="-78"/>
            </a:endParaRPr>
          </a:p>
          <a:p>
            <a:pPr marL="109538" lvl="0" indent="-109538" algn="just">
              <a:lnSpc>
                <a:spcPct val="200000"/>
              </a:lnSpc>
              <a:spcAft>
                <a:spcPts val="0"/>
              </a:spcAft>
              <a:buFont typeface="Arial" pitchFamily="34" charset="0"/>
              <a:buChar char="•"/>
            </a:pPr>
            <a:r>
              <a:rPr lang="en-GB" sz="2000" b="1" dirty="0">
                <a:solidFill>
                  <a:schemeClr val="accent1">
                    <a:lumMod val="75000"/>
                  </a:schemeClr>
                </a:solidFill>
                <a:latin typeface="Candara" pitchFamily="34" charset="0"/>
                <a:cs typeface="Afra" pitchFamily="2" charset="-78"/>
              </a:rPr>
              <a:t>Third situation: Four motors are working on one wing (four motors in total)</a:t>
            </a:r>
            <a:endParaRPr lang="en-US" sz="2000" b="1" dirty="0">
              <a:solidFill>
                <a:schemeClr val="accent1">
                  <a:lumMod val="75000"/>
                </a:schemeClr>
              </a:solidFill>
              <a:latin typeface="Candara" pitchFamily="34" charset="0"/>
              <a:cs typeface="Afra" pitchFamily="2" charset="-78"/>
            </a:endParaRPr>
          </a:p>
          <a:p>
            <a:pPr marL="109538" lvl="0" indent="-109538" algn="just">
              <a:lnSpc>
                <a:spcPct val="200000"/>
              </a:lnSpc>
              <a:spcAft>
                <a:spcPts val="0"/>
              </a:spcAft>
              <a:buFont typeface="Arial" pitchFamily="34" charset="0"/>
              <a:buChar char="•"/>
            </a:pPr>
            <a:r>
              <a:rPr lang="en-GB" sz="2000" b="1" dirty="0">
                <a:solidFill>
                  <a:schemeClr val="accent1">
                    <a:lumMod val="75000"/>
                  </a:schemeClr>
                </a:solidFill>
                <a:latin typeface="Candara" pitchFamily="34" charset="0"/>
                <a:cs typeface="Afra" pitchFamily="2" charset="-78"/>
              </a:rPr>
              <a:t>Forth situation: Two motors are working on each wing (four motors in total)</a:t>
            </a:r>
            <a:endParaRPr lang="en-US" sz="2000" b="1" dirty="0">
              <a:solidFill>
                <a:schemeClr val="accent1">
                  <a:lumMod val="75000"/>
                </a:schemeClr>
              </a:solidFill>
              <a:latin typeface="Candara" pitchFamily="34" charset="0"/>
              <a:cs typeface="Afra" pitchFamily="2" charset="-78"/>
            </a:endParaRPr>
          </a:p>
          <a:p>
            <a:pPr marL="109538" lvl="0" indent="-109538" algn="just">
              <a:lnSpc>
                <a:spcPct val="200000"/>
              </a:lnSpc>
              <a:spcAft>
                <a:spcPts val="1000"/>
              </a:spcAft>
              <a:buFont typeface="Arial" pitchFamily="34" charset="0"/>
              <a:buChar char="•"/>
            </a:pPr>
            <a:r>
              <a:rPr lang="en-GB" sz="2000" b="1" dirty="0">
                <a:solidFill>
                  <a:schemeClr val="accent1">
                    <a:lumMod val="75000"/>
                  </a:schemeClr>
                </a:solidFill>
                <a:latin typeface="Candara" pitchFamily="34" charset="0"/>
                <a:cs typeface="Afra" pitchFamily="2" charset="-78"/>
              </a:rPr>
              <a:t>Fifth situation: One motor is working on each wing (a total of two motors)</a:t>
            </a:r>
            <a:endParaRPr lang="en-US" sz="2000" b="1" dirty="0">
              <a:solidFill>
                <a:schemeClr val="accent1">
                  <a:lumMod val="75000"/>
                </a:schemeClr>
              </a:solidFill>
              <a:latin typeface="Candara" pitchFamily="34" charset="0"/>
              <a:cs typeface="Afra" pitchFamily="2" charset="-78"/>
            </a:endParaRPr>
          </a:p>
        </p:txBody>
      </p:sp>
      <p:sp>
        <p:nvSpPr>
          <p:cNvPr id="1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30</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747303794"/>
      </p:ext>
    </p:extLst>
  </p:cSld>
  <p:clrMapOvr>
    <a:masterClrMapping/>
  </p:clrMapOvr>
  <mc:AlternateContent xmlns:mc="http://schemas.openxmlformats.org/markup-compatibility/2006" xmlns:p14="http://schemas.microsoft.com/office/powerpoint/2010/main">
    <mc:Choice Requires="p14">
      <p:transition spd="slow" p14:dur="2000" advTm="60879"/>
    </mc:Choice>
    <mc:Fallback xmlns="">
      <p:transition spd="slow" advTm="6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graphicFrame>
        <p:nvGraphicFramePr>
          <p:cNvPr id="10" name="Chart 9">
            <a:extLst>
              <a:ext uri="{FF2B5EF4-FFF2-40B4-BE49-F238E27FC236}">
                <a16:creationId xmlns:a16="http://schemas.microsoft.com/office/drawing/2014/main" id="{00000000-0008-0000-0500-000002000000}"/>
              </a:ext>
            </a:extLst>
          </p:cNvPr>
          <p:cNvGraphicFramePr/>
          <p:nvPr>
            <p:extLst/>
          </p:nvPr>
        </p:nvGraphicFramePr>
        <p:xfrm>
          <a:off x="1591730" y="2819721"/>
          <a:ext cx="5150866" cy="3302186"/>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p:cNvSpPr/>
          <p:nvPr/>
        </p:nvSpPr>
        <p:spPr>
          <a:xfrm>
            <a:off x="3324355" y="6054268"/>
            <a:ext cx="2513830" cy="369332"/>
          </a:xfrm>
          <a:prstGeom prst="rect">
            <a:avLst/>
          </a:prstGeom>
        </p:spPr>
        <p:txBody>
          <a:bodyPr wrap="none">
            <a:spAutoFit/>
          </a:bodyPr>
          <a:lstStyle/>
          <a:p>
            <a:r>
              <a:rPr lang="en-GB" dirty="0">
                <a:latin typeface="Book Antiqua" panose="02040602050305030304" pitchFamily="18" charset="0"/>
                <a:ea typeface="Calibri" panose="020F0502020204030204" pitchFamily="34" charset="0"/>
                <a:cs typeface="Arial" panose="020B0604020202020204" pitchFamily="34" charset="0"/>
              </a:rPr>
              <a:t>The stability </a:t>
            </a:r>
            <a:r>
              <a:rPr lang="en-GB" dirty="0" smtClean="0">
                <a:latin typeface="Book Antiqua" panose="02040602050305030304" pitchFamily="18" charset="0"/>
                <a:ea typeface="Calibri" panose="020F0502020204030204" pitchFamily="34" charset="0"/>
                <a:cs typeface="Arial" panose="020B0604020202020204" pitchFamily="34" charset="0"/>
              </a:rPr>
              <a:t>boundary</a:t>
            </a:r>
            <a:endParaRPr lang="en-US" dirty="0"/>
          </a:p>
        </p:txBody>
      </p:sp>
      <p:sp>
        <p:nvSpPr>
          <p:cNvPr id="23" name="Rectangle 22"/>
          <p:cNvSpPr/>
          <p:nvPr/>
        </p:nvSpPr>
        <p:spPr>
          <a:xfrm>
            <a:off x="1833131" y="2267339"/>
            <a:ext cx="5275803" cy="400110"/>
          </a:xfrm>
          <a:prstGeom prst="rect">
            <a:avLst/>
          </a:prstGeom>
        </p:spPr>
        <p:txBody>
          <a:bodyPr wrap="none">
            <a:spAutoFit/>
          </a:bodyPr>
          <a:lstStyle/>
          <a:p>
            <a:pPr marL="285750" indent="-285750">
              <a:buFont typeface="Arial" panose="020B0604020202020204" pitchFamily="34" charset="0"/>
              <a:buChar char="•"/>
            </a:pPr>
            <a:r>
              <a:rPr lang="en-GB" sz="2000" b="1" dirty="0">
                <a:solidFill>
                  <a:schemeClr val="accent1">
                    <a:lumMod val="75000"/>
                  </a:schemeClr>
                </a:solidFill>
                <a:latin typeface="Candara" pitchFamily="34" charset="0"/>
                <a:cs typeface="Afra" pitchFamily="2" charset="-78"/>
              </a:rPr>
              <a:t>First situation: All eight motors are working</a:t>
            </a:r>
            <a:endParaRPr lang="en-US" sz="2000" dirty="0"/>
          </a:p>
        </p:txBody>
      </p:sp>
      <p:pic>
        <p:nvPicPr>
          <p:cNvPr id="24" name="Picture 23"/>
          <p:cNvPicPr/>
          <p:nvPr/>
        </p:nvPicPr>
        <p:blipFill>
          <a:blip r:embed="rId6">
            <a:extLst>
              <a:ext uri="{28A0092B-C50C-407E-A947-70E740481C1C}">
                <a14:useLocalDpi xmlns:a14="http://schemas.microsoft.com/office/drawing/2010/main" val="0"/>
              </a:ext>
            </a:extLst>
          </a:blip>
          <a:stretch>
            <a:fillRect/>
          </a:stretch>
        </p:blipFill>
        <p:spPr>
          <a:xfrm>
            <a:off x="7308362" y="3171915"/>
            <a:ext cx="4104697" cy="2342505"/>
          </a:xfrm>
          <a:prstGeom prst="rect">
            <a:avLst/>
          </a:prstGeom>
        </p:spPr>
      </p:pic>
      <p:sp>
        <p:nvSpPr>
          <p:cNvPr id="25"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31</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644025524"/>
      </p:ext>
    </p:extLst>
  </p:cSld>
  <p:clrMapOvr>
    <a:masterClrMapping/>
  </p:clrMapOvr>
  <mc:AlternateContent xmlns:mc="http://schemas.openxmlformats.org/markup-compatibility/2006" xmlns:p14="http://schemas.microsoft.com/office/powerpoint/2010/main">
    <mc:Choice Requires="p14">
      <p:transition spd="slow" p14:dur="2000" advTm="24489"/>
    </mc:Choice>
    <mc:Fallback xmlns="">
      <p:transition spd="slow" advTm="2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7308362" y="3171915"/>
            <a:ext cx="4104697" cy="2342505"/>
          </a:xfrm>
          <a:prstGeom prst="rect">
            <a:avLst/>
          </a:prstGeom>
        </p:spPr>
      </p:pic>
      <p:graphicFrame>
        <p:nvGraphicFramePr>
          <p:cNvPr id="12" name="Chart 11">
            <a:extLst>
              <a:ext uri="{FF2B5EF4-FFF2-40B4-BE49-F238E27FC236}">
                <a16:creationId xmlns:a16="http://schemas.microsoft.com/office/drawing/2014/main" id="{00000000-0008-0000-0500-000002000000}"/>
              </a:ext>
            </a:extLst>
          </p:cNvPr>
          <p:cNvGraphicFramePr/>
          <p:nvPr>
            <p:extLst/>
          </p:nvPr>
        </p:nvGraphicFramePr>
        <p:xfrm>
          <a:off x="1721176" y="2794990"/>
          <a:ext cx="4945841" cy="3287987"/>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p:cNvSpPr/>
          <p:nvPr/>
        </p:nvSpPr>
        <p:spPr>
          <a:xfrm>
            <a:off x="3260855" y="5965368"/>
            <a:ext cx="2513830" cy="369332"/>
          </a:xfrm>
          <a:prstGeom prst="rect">
            <a:avLst/>
          </a:prstGeom>
        </p:spPr>
        <p:txBody>
          <a:bodyPr wrap="none">
            <a:spAutoFit/>
          </a:bodyPr>
          <a:lstStyle/>
          <a:p>
            <a:r>
              <a:rPr lang="en-GB" dirty="0">
                <a:latin typeface="Book Antiqua" panose="02040602050305030304" pitchFamily="18" charset="0"/>
                <a:ea typeface="Calibri" panose="020F0502020204030204" pitchFamily="34" charset="0"/>
                <a:cs typeface="Arial" panose="020B0604020202020204" pitchFamily="34" charset="0"/>
              </a:rPr>
              <a:t>The stability </a:t>
            </a:r>
            <a:r>
              <a:rPr lang="en-GB" dirty="0" smtClean="0">
                <a:latin typeface="Book Antiqua" panose="02040602050305030304" pitchFamily="18" charset="0"/>
                <a:ea typeface="Calibri" panose="020F0502020204030204" pitchFamily="34" charset="0"/>
                <a:cs typeface="Arial" panose="020B0604020202020204" pitchFamily="34" charset="0"/>
              </a:rPr>
              <a:t>boundary</a:t>
            </a:r>
            <a:endParaRPr lang="en-US" dirty="0"/>
          </a:p>
        </p:txBody>
      </p:sp>
      <p:sp>
        <p:nvSpPr>
          <p:cNvPr id="2" name="Rectangle 1"/>
          <p:cNvSpPr/>
          <p:nvPr/>
        </p:nvSpPr>
        <p:spPr>
          <a:xfrm>
            <a:off x="1769834" y="2055478"/>
            <a:ext cx="9794365" cy="621709"/>
          </a:xfrm>
          <a:prstGeom prst="rect">
            <a:avLst/>
          </a:prstGeom>
        </p:spPr>
        <p:txBody>
          <a:bodyPr wrap="square">
            <a:spAutoFit/>
          </a:bodyPr>
          <a:lstStyle/>
          <a:p>
            <a:pPr lvl="0" algn="just">
              <a:lnSpc>
                <a:spcPct val="200000"/>
              </a:lnSpc>
              <a:spcAft>
                <a:spcPts val="0"/>
              </a:spcAft>
            </a:pPr>
            <a:r>
              <a:rPr lang="en-GB" sz="2000" b="1" dirty="0">
                <a:solidFill>
                  <a:schemeClr val="accent1">
                    <a:lumMod val="75000"/>
                  </a:schemeClr>
                </a:solidFill>
                <a:latin typeface="Candara" pitchFamily="34" charset="0"/>
                <a:cs typeface="Afra" pitchFamily="2" charset="-78"/>
              </a:rPr>
              <a:t>Second situation: Three motors are working on each wing (six motors in total)</a:t>
            </a:r>
            <a:endParaRPr lang="en-US" sz="2000" b="1" dirty="0">
              <a:solidFill>
                <a:schemeClr val="accent1">
                  <a:lumMod val="75000"/>
                </a:schemeClr>
              </a:solidFill>
              <a:latin typeface="Candara" pitchFamily="34" charset="0"/>
              <a:cs typeface="Afra" pitchFamily="2" charset="-78"/>
            </a:endParaRPr>
          </a:p>
        </p:txBody>
      </p:sp>
      <p:sp>
        <p:nvSpPr>
          <p:cNvPr id="1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4"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32</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289781922"/>
      </p:ext>
    </p:extLst>
  </p:cSld>
  <p:clrMapOvr>
    <a:masterClrMapping/>
  </p:clrMapOvr>
  <mc:AlternateContent xmlns:mc="http://schemas.openxmlformats.org/markup-compatibility/2006" xmlns:p14="http://schemas.microsoft.com/office/powerpoint/2010/main">
    <mc:Choice Requires="p14">
      <p:transition spd="slow" p14:dur="2000" advTm="34635"/>
    </mc:Choice>
    <mc:Fallback xmlns="">
      <p:transition spd="slow" advTm="3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7308362" y="3171915"/>
            <a:ext cx="4104697" cy="2342505"/>
          </a:xfrm>
          <a:prstGeom prst="rect">
            <a:avLst/>
          </a:prstGeom>
        </p:spPr>
      </p:pic>
      <p:sp>
        <p:nvSpPr>
          <p:cNvPr id="2" name="Rectangle 1"/>
          <p:cNvSpPr/>
          <p:nvPr/>
        </p:nvSpPr>
        <p:spPr>
          <a:xfrm>
            <a:off x="1930400" y="2203934"/>
            <a:ext cx="9804400" cy="621709"/>
          </a:xfrm>
          <a:prstGeom prst="rect">
            <a:avLst/>
          </a:prstGeom>
        </p:spPr>
        <p:txBody>
          <a:bodyPr wrap="square">
            <a:spAutoFit/>
          </a:bodyPr>
          <a:lstStyle/>
          <a:p>
            <a:pPr lvl="0" algn="just">
              <a:lnSpc>
                <a:spcPct val="200000"/>
              </a:lnSpc>
              <a:spcAft>
                <a:spcPts val="0"/>
              </a:spcAft>
            </a:pPr>
            <a:r>
              <a:rPr lang="en-GB" sz="2000" b="1" dirty="0">
                <a:solidFill>
                  <a:schemeClr val="accent1">
                    <a:lumMod val="75000"/>
                  </a:schemeClr>
                </a:solidFill>
                <a:latin typeface="Candara" pitchFamily="34" charset="0"/>
                <a:cs typeface="Afra" pitchFamily="2" charset="-78"/>
              </a:rPr>
              <a:t>Third situation: Four motors are working on one wing (four motors in total)</a:t>
            </a:r>
            <a:endParaRPr lang="en-US" sz="2000" b="1" dirty="0">
              <a:solidFill>
                <a:schemeClr val="accent1">
                  <a:lumMod val="75000"/>
                </a:schemeClr>
              </a:solidFill>
              <a:latin typeface="Candara" pitchFamily="34" charset="0"/>
              <a:cs typeface="Afra" pitchFamily="2" charset="-78"/>
            </a:endParaRPr>
          </a:p>
        </p:txBody>
      </p:sp>
      <p:graphicFrame>
        <p:nvGraphicFramePr>
          <p:cNvPr id="12" name="Chart 11">
            <a:extLst>
              <a:ext uri="{FF2B5EF4-FFF2-40B4-BE49-F238E27FC236}">
                <a16:creationId xmlns:a16="http://schemas.microsoft.com/office/drawing/2014/main" id="{00000000-0008-0000-0500-000002000000}"/>
              </a:ext>
            </a:extLst>
          </p:cNvPr>
          <p:cNvGraphicFramePr/>
          <p:nvPr>
            <p:extLst/>
          </p:nvPr>
        </p:nvGraphicFramePr>
        <p:xfrm>
          <a:off x="2104433" y="2825643"/>
          <a:ext cx="4613406" cy="3180734"/>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p:cNvSpPr/>
          <p:nvPr/>
        </p:nvSpPr>
        <p:spPr>
          <a:xfrm>
            <a:off x="3311655" y="5914568"/>
            <a:ext cx="2513830" cy="369332"/>
          </a:xfrm>
          <a:prstGeom prst="rect">
            <a:avLst/>
          </a:prstGeom>
        </p:spPr>
        <p:txBody>
          <a:bodyPr wrap="none">
            <a:spAutoFit/>
          </a:bodyPr>
          <a:lstStyle/>
          <a:p>
            <a:r>
              <a:rPr lang="en-GB" dirty="0">
                <a:latin typeface="Book Antiqua" panose="02040602050305030304" pitchFamily="18" charset="0"/>
                <a:ea typeface="Calibri" panose="020F0502020204030204" pitchFamily="34" charset="0"/>
                <a:cs typeface="Arial" panose="020B0604020202020204" pitchFamily="34" charset="0"/>
              </a:rPr>
              <a:t>The stability </a:t>
            </a:r>
            <a:r>
              <a:rPr lang="en-GB" dirty="0" smtClean="0">
                <a:latin typeface="Book Antiqua" panose="02040602050305030304" pitchFamily="18" charset="0"/>
                <a:ea typeface="Calibri" panose="020F0502020204030204" pitchFamily="34" charset="0"/>
                <a:cs typeface="Arial" panose="020B0604020202020204" pitchFamily="34" charset="0"/>
              </a:rPr>
              <a:t>boundary</a:t>
            </a:r>
            <a:endParaRPr lang="en-US" dirty="0"/>
          </a:p>
        </p:txBody>
      </p:sp>
      <p:sp>
        <p:nvSpPr>
          <p:cNvPr id="1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4"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33</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1130379660"/>
      </p:ext>
    </p:extLst>
  </p:cSld>
  <p:clrMapOvr>
    <a:masterClrMapping/>
  </p:clrMapOvr>
  <mc:AlternateContent xmlns:mc="http://schemas.openxmlformats.org/markup-compatibility/2006" xmlns:p14="http://schemas.microsoft.com/office/powerpoint/2010/main">
    <mc:Choice Requires="p14">
      <p:transition spd="slow" p14:dur="2000" advTm="12773"/>
    </mc:Choice>
    <mc:Fallback xmlns="">
      <p:transition spd="slow" advTm="1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7308362" y="3171915"/>
            <a:ext cx="4104697" cy="2342505"/>
          </a:xfrm>
          <a:prstGeom prst="rect">
            <a:avLst/>
          </a:prstGeom>
        </p:spPr>
      </p:pic>
      <p:sp>
        <p:nvSpPr>
          <p:cNvPr id="2" name="Rectangle 1"/>
          <p:cNvSpPr/>
          <p:nvPr/>
        </p:nvSpPr>
        <p:spPr>
          <a:xfrm>
            <a:off x="1930400" y="2203934"/>
            <a:ext cx="9804400" cy="621709"/>
          </a:xfrm>
          <a:prstGeom prst="rect">
            <a:avLst/>
          </a:prstGeom>
        </p:spPr>
        <p:txBody>
          <a:bodyPr wrap="square">
            <a:spAutoFit/>
          </a:bodyPr>
          <a:lstStyle/>
          <a:p>
            <a:pPr lvl="0" algn="just">
              <a:lnSpc>
                <a:spcPct val="200000"/>
              </a:lnSpc>
              <a:spcAft>
                <a:spcPts val="0"/>
              </a:spcAft>
            </a:pPr>
            <a:r>
              <a:rPr lang="en-US" sz="2000" b="1" dirty="0">
                <a:solidFill>
                  <a:schemeClr val="accent1">
                    <a:lumMod val="75000"/>
                  </a:schemeClr>
                </a:solidFill>
                <a:latin typeface="Candara" pitchFamily="34" charset="0"/>
                <a:cs typeface="Afra" pitchFamily="2" charset="-78"/>
              </a:rPr>
              <a:t>Forth situation: Two motors are working on each wing (four motors in total)</a:t>
            </a:r>
          </a:p>
        </p:txBody>
      </p:sp>
      <p:sp>
        <p:nvSpPr>
          <p:cNvPr id="18" name="Rectangle 17"/>
          <p:cNvSpPr/>
          <p:nvPr/>
        </p:nvSpPr>
        <p:spPr>
          <a:xfrm>
            <a:off x="3311655" y="5965368"/>
            <a:ext cx="2513830" cy="369332"/>
          </a:xfrm>
          <a:prstGeom prst="rect">
            <a:avLst/>
          </a:prstGeom>
        </p:spPr>
        <p:txBody>
          <a:bodyPr wrap="none">
            <a:spAutoFit/>
          </a:bodyPr>
          <a:lstStyle/>
          <a:p>
            <a:r>
              <a:rPr lang="en-GB" dirty="0">
                <a:latin typeface="Book Antiqua" panose="02040602050305030304" pitchFamily="18" charset="0"/>
                <a:ea typeface="Calibri" panose="020F0502020204030204" pitchFamily="34" charset="0"/>
                <a:cs typeface="Arial" panose="020B0604020202020204" pitchFamily="34" charset="0"/>
              </a:rPr>
              <a:t>The stability </a:t>
            </a:r>
            <a:r>
              <a:rPr lang="en-GB" dirty="0" smtClean="0">
                <a:latin typeface="Book Antiqua" panose="02040602050305030304" pitchFamily="18" charset="0"/>
                <a:ea typeface="Calibri" panose="020F0502020204030204" pitchFamily="34" charset="0"/>
                <a:cs typeface="Arial" panose="020B0604020202020204" pitchFamily="34" charset="0"/>
              </a:rPr>
              <a:t>boundary</a:t>
            </a:r>
            <a:endParaRPr lang="en-US" dirty="0"/>
          </a:p>
        </p:txBody>
      </p:sp>
      <p:graphicFrame>
        <p:nvGraphicFramePr>
          <p:cNvPr id="17" name="Chart 16">
            <a:extLst>
              <a:ext uri="{FF2B5EF4-FFF2-40B4-BE49-F238E27FC236}">
                <a16:creationId xmlns:a16="http://schemas.microsoft.com/office/drawing/2014/main" id="{00000000-0008-0000-0500-000002000000}"/>
              </a:ext>
            </a:extLst>
          </p:cNvPr>
          <p:cNvGraphicFramePr/>
          <p:nvPr>
            <p:extLst/>
          </p:nvPr>
        </p:nvGraphicFramePr>
        <p:xfrm>
          <a:off x="1930400" y="2918558"/>
          <a:ext cx="4696398" cy="3126301"/>
        </p:xfrm>
        <a:graphic>
          <a:graphicData uri="http://schemas.openxmlformats.org/drawingml/2006/chart">
            <c:chart xmlns:c="http://schemas.openxmlformats.org/drawingml/2006/chart" xmlns:r="http://schemas.openxmlformats.org/officeDocument/2006/relationships" r:id="rId6"/>
          </a:graphicData>
        </a:graphic>
      </p:graphicFrame>
      <p:sp>
        <p:nvSpPr>
          <p:cNvPr id="1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34</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383437931"/>
      </p:ext>
    </p:extLst>
  </p:cSld>
  <p:clrMapOvr>
    <a:masterClrMapping/>
  </p:clrMapOvr>
  <mc:AlternateContent xmlns:mc="http://schemas.openxmlformats.org/markup-compatibility/2006" xmlns:p14="http://schemas.microsoft.com/office/powerpoint/2010/main">
    <mc:Choice Requires="p14">
      <p:transition spd="slow" p14:dur="2000" advTm="28242"/>
    </mc:Choice>
    <mc:Fallback xmlns="">
      <p:transition spd="slow" advTm="28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35</a:t>
            </a:fld>
            <a:r>
              <a:rPr lang="tr-TR" dirty="0" smtClean="0">
                <a:ea typeface="+mn-lt"/>
                <a:cs typeface="+mn-lt"/>
              </a:rPr>
              <a:t>/</a:t>
            </a:r>
            <a:r>
              <a:rPr lang="en-US" dirty="0" smtClean="0">
                <a:ea typeface="+mn-lt"/>
                <a:cs typeface="+mn-lt"/>
              </a:rPr>
              <a:t>36</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3886200" y="1606193"/>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Aeroelasticity of box-wings</a:t>
            </a:r>
            <a:endParaRPr lang="tr-TR" sz="2400" b="1" dirty="0">
              <a:solidFill>
                <a:schemeClr val="bg1"/>
              </a:solidFill>
              <a:cs typeface="Calibri"/>
            </a:endParaRPr>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7308362" y="3171915"/>
            <a:ext cx="4104697" cy="2342505"/>
          </a:xfrm>
          <a:prstGeom prst="rect">
            <a:avLst/>
          </a:prstGeom>
        </p:spPr>
      </p:pic>
      <p:sp>
        <p:nvSpPr>
          <p:cNvPr id="2" name="Rectangle 1"/>
          <p:cNvSpPr/>
          <p:nvPr/>
        </p:nvSpPr>
        <p:spPr>
          <a:xfrm>
            <a:off x="1930400" y="2203934"/>
            <a:ext cx="9804400" cy="621709"/>
          </a:xfrm>
          <a:prstGeom prst="rect">
            <a:avLst/>
          </a:prstGeom>
        </p:spPr>
        <p:txBody>
          <a:bodyPr wrap="square">
            <a:spAutoFit/>
          </a:bodyPr>
          <a:lstStyle/>
          <a:p>
            <a:pPr lvl="0" algn="just">
              <a:lnSpc>
                <a:spcPct val="200000"/>
              </a:lnSpc>
              <a:spcAft>
                <a:spcPts val="0"/>
              </a:spcAft>
            </a:pPr>
            <a:r>
              <a:rPr lang="en-US" sz="2000" b="1" dirty="0">
                <a:solidFill>
                  <a:schemeClr val="accent1">
                    <a:lumMod val="75000"/>
                  </a:schemeClr>
                </a:solidFill>
                <a:latin typeface="Candara" pitchFamily="34" charset="0"/>
                <a:cs typeface="Afra" pitchFamily="2" charset="-78"/>
              </a:rPr>
              <a:t>Fifth situation: One motor is working on each wing </a:t>
            </a:r>
            <a:r>
              <a:rPr lang="en-US" sz="2000" b="1" dirty="0" smtClean="0">
                <a:solidFill>
                  <a:schemeClr val="accent1">
                    <a:lumMod val="75000"/>
                  </a:schemeClr>
                </a:solidFill>
                <a:latin typeface="Candara" pitchFamily="34" charset="0"/>
                <a:cs typeface="Afra" pitchFamily="2" charset="-78"/>
              </a:rPr>
              <a:t>(two motors in total)</a:t>
            </a:r>
            <a:endParaRPr lang="en-US" sz="2000" b="1" dirty="0">
              <a:solidFill>
                <a:schemeClr val="accent1">
                  <a:lumMod val="75000"/>
                </a:schemeClr>
              </a:solidFill>
              <a:latin typeface="Candara" pitchFamily="34" charset="0"/>
              <a:cs typeface="Afra" pitchFamily="2" charset="-78"/>
            </a:endParaRPr>
          </a:p>
        </p:txBody>
      </p:sp>
      <p:sp>
        <p:nvSpPr>
          <p:cNvPr id="18" name="Rectangle 17"/>
          <p:cNvSpPr/>
          <p:nvPr/>
        </p:nvSpPr>
        <p:spPr>
          <a:xfrm>
            <a:off x="3311655" y="5978068"/>
            <a:ext cx="2513830" cy="369332"/>
          </a:xfrm>
          <a:prstGeom prst="rect">
            <a:avLst/>
          </a:prstGeom>
        </p:spPr>
        <p:txBody>
          <a:bodyPr wrap="none">
            <a:spAutoFit/>
          </a:bodyPr>
          <a:lstStyle/>
          <a:p>
            <a:r>
              <a:rPr lang="en-GB" dirty="0">
                <a:latin typeface="Book Antiqua" panose="02040602050305030304" pitchFamily="18" charset="0"/>
                <a:ea typeface="Calibri" panose="020F0502020204030204" pitchFamily="34" charset="0"/>
                <a:cs typeface="Arial" panose="020B0604020202020204" pitchFamily="34" charset="0"/>
              </a:rPr>
              <a:t>The stability </a:t>
            </a:r>
            <a:r>
              <a:rPr lang="en-GB" dirty="0" smtClean="0">
                <a:latin typeface="Book Antiqua" panose="02040602050305030304" pitchFamily="18" charset="0"/>
                <a:ea typeface="Calibri" panose="020F0502020204030204" pitchFamily="34" charset="0"/>
                <a:cs typeface="Arial" panose="020B0604020202020204" pitchFamily="34" charset="0"/>
              </a:rPr>
              <a:t>boundary</a:t>
            </a:r>
            <a:endParaRPr lang="en-US" dirty="0"/>
          </a:p>
        </p:txBody>
      </p:sp>
      <p:graphicFrame>
        <p:nvGraphicFramePr>
          <p:cNvPr id="17" name="Chart 16">
            <a:extLst>
              <a:ext uri="{FF2B5EF4-FFF2-40B4-BE49-F238E27FC236}">
                <a16:creationId xmlns:a16="http://schemas.microsoft.com/office/drawing/2014/main" id="{00000000-0008-0000-0500-000002000000}"/>
              </a:ext>
            </a:extLst>
          </p:cNvPr>
          <p:cNvGraphicFramePr/>
          <p:nvPr>
            <p:extLst/>
          </p:nvPr>
        </p:nvGraphicFramePr>
        <p:xfrm>
          <a:off x="1930401" y="2825644"/>
          <a:ext cx="4999138" cy="3151942"/>
        </p:xfrm>
        <a:graphic>
          <a:graphicData uri="http://schemas.openxmlformats.org/drawingml/2006/chart">
            <c:chart xmlns:c="http://schemas.openxmlformats.org/drawingml/2006/chart" xmlns:r="http://schemas.openxmlformats.org/officeDocument/2006/relationships" r:id="rId6"/>
          </a:graphicData>
        </a:graphic>
      </p:graphicFrame>
      <p:sp>
        <p:nvSpPr>
          <p:cNvPr id="1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0906694"/>
      </p:ext>
    </p:extLst>
  </p:cSld>
  <p:clrMapOvr>
    <a:masterClrMapping/>
  </p:clrMapOvr>
  <mc:AlternateContent xmlns:mc="http://schemas.openxmlformats.org/markup-compatibility/2006" xmlns:p14="http://schemas.microsoft.com/office/powerpoint/2010/main">
    <mc:Choice Requires="p14">
      <p:transition spd="slow" p14:dur="2000" advTm="36653"/>
    </mc:Choice>
    <mc:Fallback xmlns="">
      <p:transition spd="slow" advTm="3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0422" y="1870075"/>
            <a:ext cx="10515600" cy="4351338"/>
          </a:xfrm>
        </p:spPr>
        <p:txBody>
          <a:bodyPr>
            <a:normAutofit lnSpcReduction="10000"/>
          </a:bodyPr>
          <a:lstStyle/>
          <a:p>
            <a:endParaRPr lang="en-US" sz="2000" dirty="0" smtClean="0"/>
          </a:p>
          <a:p>
            <a:endParaRPr lang="en-US" sz="2000" dirty="0"/>
          </a:p>
          <a:p>
            <a:r>
              <a:rPr lang="en-US" sz="2000" b="1" dirty="0">
                <a:solidFill>
                  <a:schemeClr val="accent5">
                    <a:lumMod val="75000"/>
                  </a:schemeClr>
                </a:solidFill>
                <a:cs typeface="+mj-cs"/>
              </a:rPr>
              <a:t>Employing distributed electric propulsion, which involves distributing electric motors and associated propulsions along the aircraft wing can improve performance in noise reduction, aerodynamic </a:t>
            </a:r>
            <a:r>
              <a:rPr lang="en-US" sz="2000" b="1" dirty="0" smtClean="0">
                <a:solidFill>
                  <a:schemeClr val="accent5">
                    <a:lumMod val="75000"/>
                  </a:schemeClr>
                </a:solidFill>
                <a:cs typeface="+mj-cs"/>
              </a:rPr>
              <a:t>efficiency, flight reliability and safety</a:t>
            </a:r>
            <a:r>
              <a:rPr lang="en-US" sz="2000" b="1" dirty="0">
                <a:solidFill>
                  <a:schemeClr val="accent5">
                    <a:lumMod val="75000"/>
                  </a:schemeClr>
                </a:solidFill>
                <a:cs typeface="+mj-cs"/>
              </a:rPr>
              <a:t>. </a:t>
            </a:r>
            <a:endParaRPr lang="en-US" sz="2000" b="1" dirty="0" smtClean="0">
              <a:solidFill>
                <a:schemeClr val="accent5">
                  <a:lumMod val="75000"/>
                </a:schemeClr>
              </a:solidFill>
              <a:cs typeface="+mj-cs"/>
            </a:endParaRPr>
          </a:p>
          <a:p>
            <a:endParaRPr lang="en-US" sz="2000" b="1" dirty="0">
              <a:solidFill>
                <a:schemeClr val="accent5">
                  <a:lumMod val="75000"/>
                </a:schemeClr>
              </a:solidFill>
              <a:cs typeface="+mj-cs"/>
            </a:endParaRPr>
          </a:p>
          <a:p>
            <a:r>
              <a:rPr lang="en-US" sz="2000" b="1" dirty="0" smtClean="0">
                <a:solidFill>
                  <a:schemeClr val="accent5">
                    <a:lumMod val="75000"/>
                  </a:schemeClr>
                </a:solidFill>
                <a:cs typeface="+mj-cs"/>
              </a:rPr>
              <a:t>Aeroelstic characteristics of wings with </a:t>
            </a:r>
            <a:r>
              <a:rPr lang="en-US" sz="2000" b="1" dirty="0">
                <a:solidFill>
                  <a:schemeClr val="accent5">
                    <a:lumMod val="75000"/>
                  </a:schemeClr>
                </a:solidFill>
                <a:cs typeface="+mj-cs"/>
              </a:rPr>
              <a:t>distributed electric propulsion </a:t>
            </a:r>
            <a:r>
              <a:rPr lang="en-US" sz="2000" b="1" dirty="0" smtClean="0">
                <a:solidFill>
                  <a:schemeClr val="accent5">
                    <a:lumMod val="75000"/>
                  </a:schemeClr>
                </a:solidFill>
                <a:cs typeface="+mj-cs"/>
              </a:rPr>
              <a:t>improve with respect to single or twin engines in the same condition. </a:t>
            </a:r>
          </a:p>
          <a:p>
            <a:r>
              <a:rPr lang="en-US" sz="2100" b="1" dirty="0">
                <a:solidFill>
                  <a:schemeClr val="accent5">
                    <a:lumMod val="75000"/>
                  </a:schemeClr>
                </a:solidFill>
                <a:cs typeface="+mj-cs"/>
              </a:rPr>
              <a:t>It has been observed that the wing equipped with a DEP configuration is more stable than the clean wing. </a:t>
            </a:r>
            <a:br>
              <a:rPr lang="en-US" sz="2100" b="1" dirty="0">
                <a:solidFill>
                  <a:schemeClr val="accent5">
                    <a:lumMod val="75000"/>
                  </a:schemeClr>
                </a:solidFill>
                <a:cs typeface="+mj-cs"/>
              </a:rPr>
            </a:br>
            <a:endParaRPr lang="en-US" sz="2100" b="1" dirty="0">
              <a:solidFill>
                <a:schemeClr val="accent5">
                  <a:lumMod val="75000"/>
                </a:schemeClr>
              </a:solidFill>
              <a:cs typeface="+mj-cs"/>
            </a:endParaRPr>
          </a:p>
          <a:p>
            <a:r>
              <a:rPr lang="en-US" sz="2000" b="1" dirty="0" smtClean="0">
                <a:solidFill>
                  <a:schemeClr val="accent5">
                    <a:lumMod val="75000"/>
                  </a:schemeClr>
                </a:solidFill>
                <a:latin typeface="Times New Roman" panose="02020603050405020304" pitchFamily="18" charset="0"/>
                <a:ea typeface="Calibri" panose="020F0502020204030204" pitchFamily="34" charset="0"/>
                <a:cs typeface="+mj-cs"/>
              </a:rPr>
              <a:t>Our </a:t>
            </a:r>
            <a:r>
              <a:rPr lang="en-US" sz="2000" b="1" dirty="0">
                <a:solidFill>
                  <a:schemeClr val="accent5">
                    <a:lumMod val="75000"/>
                  </a:schemeClr>
                </a:solidFill>
                <a:latin typeface="Times New Roman" panose="02020603050405020304" pitchFamily="18" charset="0"/>
                <a:ea typeface="Calibri" panose="020F0502020204030204" pitchFamily="34" charset="0"/>
                <a:cs typeface="+mj-cs"/>
              </a:rPr>
              <a:t>Research team has been developed Persian Sky Program with </a:t>
            </a:r>
            <a:r>
              <a:rPr lang="en-US" sz="2000" b="1" dirty="0" smtClean="0">
                <a:solidFill>
                  <a:schemeClr val="accent5">
                    <a:lumMod val="75000"/>
                  </a:schemeClr>
                </a:solidFill>
                <a:latin typeface="Times New Roman" panose="02020603050405020304" pitchFamily="18" charset="0"/>
                <a:ea typeface="Calibri" panose="020F0502020204030204" pitchFamily="34" charset="0"/>
                <a:cs typeface="+mj-cs"/>
              </a:rPr>
              <a:t>national and international </a:t>
            </a:r>
            <a:r>
              <a:rPr lang="en-US" sz="2000" b="1" dirty="0">
                <a:solidFill>
                  <a:schemeClr val="accent5">
                    <a:lumMod val="75000"/>
                  </a:schemeClr>
                </a:solidFill>
                <a:latin typeface="Times New Roman" panose="02020603050405020304" pitchFamily="18" charset="0"/>
                <a:ea typeface="Calibri" panose="020F0502020204030204" pitchFamily="34" charset="0"/>
                <a:cs typeface="+mj-cs"/>
              </a:rPr>
              <a:t>network</a:t>
            </a:r>
            <a:r>
              <a:rPr lang="en-US" sz="2000" b="1" dirty="0" smtClean="0">
                <a:solidFill>
                  <a:schemeClr val="accent5">
                    <a:lumMod val="75000"/>
                  </a:schemeClr>
                </a:solidFill>
                <a:latin typeface="Times New Roman" panose="02020603050405020304" pitchFamily="18" charset="0"/>
                <a:ea typeface="Calibri" panose="020F0502020204030204" pitchFamily="34" charset="0"/>
                <a:cs typeface="+mj-cs"/>
              </a:rPr>
              <a:t>. We will appreciate all financial support</a:t>
            </a:r>
            <a:r>
              <a:rPr lang="fa-IR" sz="2000" b="1" dirty="0" smtClean="0">
                <a:solidFill>
                  <a:schemeClr val="accent5">
                    <a:lumMod val="75000"/>
                  </a:schemeClr>
                </a:solidFill>
                <a:latin typeface="Times New Roman" panose="02020603050405020304" pitchFamily="18" charset="0"/>
                <a:ea typeface="Calibri" panose="020F0502020204030204" pitchFamily="34" charset="0"/>
                <a:cs typeface="+mj-cs"/>
              </a:rPr>
              <a:t> </a:t>
            </a:r>
            <a:r>
              <a:rPr lang="en-US" sz="2000" b="1" dirty="0" smtClean="0">
                <a:solidFill>
                  <a:schemeClr val="accent5">
                    <a:lumMod val="75000"/>
                  </a:schemeClr>
                </a:solidFill>
                <a:latin typeface="Times New Roman" panose="02020603050405020304" pitchFamily="18" charset="0"/>
                <a:ea typeface="Calibri" panose="020F0502020204030204" pitchFamily="34" charset="0"/>
                <a:cs typeface="+mj-cs"/>
              </a:rPr>
              <a:t>that could help develop this program.</a:t>
            </a:r>
            <a:endParaRPr lang="en-US" sz="2000" b="1" dirty="0">
              <a:solidFill>
                <a:schemeClr val="accent5">
                  <a:lumMod val="75000"/>
                </a:schemeClr>
              </a:solidFill>
              <a:latin typeface="Times New Roman" panose="02020603050405020304" pitchFamily="18" charset="0"/>
              <a:ea typeface="Calibri" panose="020F0502020204030204" pitchFamily="34" charset="0"/>
              <a:cs typeface="+mj-cs"/>
            </a:endParaRPr>
          </a:p>
          <a:p>
            <a:endParaRPr lang="en-US" sz="2000" dirty="0" smtClean="0"/>
          </a:p>
        </p:txBody>
      </p:sp>
      <p:sp>
        <p:nvSpPr>
          <p:cNvPr id="4" name="Footer Placeholder 3"/>
          <p:cNvSpPr>
            <a:spLocks noGrp="1"/>
          </p:cNvSpPr>
          <p:nvPr>
            <p:ph type="ftr" sz="quarter" idx="11"/>
          </p:nvPr>
        </p:nvSpPr>
        <p:spPr/>
        <p:txBody>
          <a:bodyPr/>
          <a:lstStyle/>
          <a:p>
            <a:r>
              <a:rPr lang="tr-TR" smtClean="0"/>
              <a:t>20.07.2022</a:t>
            </a:r>
            <a:endParaRPr lang="tr-TR" dirty="0"/>
          </a:p>
        </p:txBody>
      </p:sp>
      <p:sp>
        <p:nvSpPr>
          <p:cNvPr id="6" name="Dikdörtgen 2">
            <a:extLst>
              <a:ext uri="{FF2B5EF4-FFF2-40B4-BE49-F238E27FC236}">
                <a16:creationId xmlns:a16="http://schemas.microsoft.com/office/drawing/2014/main" id="{A6EBE455-13B2-433F-BE46-43B171DB429C}"/>
              </a:ext>
            </a:extLst>
          </p:cNvPr>
          <p:cNvSpPr/>
          <p:nvPr/>
        </p:nvSpPr>
        <p:spPr>
          <a:xfrm>
            <a:off x="3022600" y="1870075"/>
            <a:ext cx="38856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smtClean="0">
                <a:ea typeface="+mn-lt"/>
                <a:cs typeface="+mn-lt"/>
              </a:rPr>
              <a:t>Conclusion</a:t>
            </a:r>
            <a:endParaRPr lang="tr-TR" sz="2400" b="1" dirty="0">
              <a:solidFill>
                <a:schemeClr val="bg1"/>
              </a:solidFill>
              <a:cs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0"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36</a:t>
            </a:fld>
            <a:r>
              <a:rPr lang="tr-TR" dirty="0" smtClean="0">
                <a:ea typeface="+mn-lt"/>
                <a:cs typeface="+mn-lt"/>
              </a:rPr>
              <a:t>/</a:t>
            </a:r>
            <a:r>
              <a:rPr lang="en-US" dirty="0" smtClean="0">
                <a:ea typeface="+mn-lt"/>
                <a:cs typeface="+mn-lt"/>
              </a:rPr>
              <a:t>36</a:t>
            </a:r>
            <a:endParaRPr lang="tr-T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403031"/>
      </p:ext>
    </p:extLst>
  </p:cSld>
  <p:clrMapOvr>
    <a:masterClrMapping/>
  </p:clrMapOvr>
  <mc:AlternateContent xmlns:mc="http://schemas.openxmlformats.org/markup-compatibility/2006" xmlns:p14="http://schemas.microsoft.com/office/powerpoint/2010/main">
    <mc:Choice Requires="p14">
      <p:transition spd="slow" p14:dur="2000" advTm="74511"/>
    </mc:Choice>
    <mc:Fallback xmlns="">
      <p:transition spd="slow" advTm="74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2781300" y="1606193"/>
            <a:ext cx="49905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b="1" dirty="0">
              <a:solidFill>
                <a:schemeClr val="bg1"/>
              </a:solidFill>
              <a:cs typeface="Calibri"/>
            </a:endParaRPr>
          </a:p>
        </p:txBody>
      </p:sp>
      <p:sp>
        <p:nvSpPr>
          <p:cNvPr id="12" name="Titre 1"/>
          <p:cNvSpPr txBox="1">
            <a:spLocks/>
          </p:cNvSpPr>
          <p:nvPr/>
        </p:nvSpPr>
        <p:spPr bwMode="auto">
          <a:xfrm>
            <a:off x="828675" y="204709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Thank You for Your Attention</a:t>
            </a:r>
            <a:endParaRPr lang="fr-FR" altLang="en-US" sz="3600" b="1" dirty="0">
              <a:solidFill>
                <a:schemeClr val="bg1"/>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2200" y="2157665"/>
            <a:ext cx="6060884" cy="4555343"/>
          </a:xfrm>
          <a:prstGeom prst="rect">
            <a:avLst/>
          </a:prstGeom>
        </p:spPr>
      </p:pic>
      <p:sp>
        <p:nvSpPr>
          <p:cNvPr id="3" name="Rectangle 2"/>
          <p:cNvSpPr/>
          <p:nvPr/>
        </p:nvSpPr>
        <p:spPr>
          <a:xfrm>
            <a:off x="4077379" y="3773356"/>
            <a:ext cx="3061736" cy="369332"/>
          </a:xfrm>
          <a:prstGeom prst="rect">
            <a:avLst/>
          </a:prstGeom>
        </p:spPr>
        <p:txBody>
          <a:bodyPr wrap="none">
            <a:spAutoFit/>
          </a:bodyPr>
          <a:lstStyle/>
          <a:p>
            <a:r>
              <a:rPr lang="en-US" b="1" dirty="0" smtClean="0">
                <a:solidFill>
                  <a:srgbClr val="7030A0"/>
                </a:solidFill>
                <a:latin typeface="Times New Roman" panose="02020603050405020304" pitchFamily="18" charset="0"/>
                <a:ea typeface="Calibri" panose="020F0502020204030204" pitchFamily="34" charset="0"/>
              </a:rPr>
              <a:t>Thank you for your attention</a:t>
            </a:r>
            <a:endParaRPr lang="en-US" dirty="0">
              <a:solidFill>
                <a:srgbClr val="7030A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1189128"/>
      </p:ext>
    </p:extLst>
  </p:cSld>
  <p:clrMapOvr>
    <a:masterClrMapping/>
  </p:clrMapOvr>
  <mc:AlternateContent xmlns:mc="http://schemas.openxmlformats.org/markup-compatibility/2006" xmlns:p14="http://schemas.microsoft.com/office/powerpoint/2010/main">
    <mc:Choice Requires="p14">
      <p:transition spd="slow" p14:dur="2000" advTm="4987"/>
    </mc:Choice>
    <mc:Fallback xmlns="">
      <p:transition spd="slow" advTm="4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2">
            <a:extLst>
              <a:ext uri="{FF2B5EF4-FFF2-40B4-BE49-F238E27FC236}">
                <a16:creationId xmlns:a16="http://schemas.microsoft.com/office/drawing/2014/main" id="{1B034A41-1F70-4F08-96EE-F396F5186CDD}"/>
              </a:ext>
            </a:extLst>
          </p:cNvPr>
          <p:cNvSpPr/>
          <p:nvPr/>
        </p:nvSpPr>
        <p:spPr>
          <a:xfrm>
            <a:off x="3523825" y="1617134"/>
            <a:ext cx="4248000"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solidFill>
                  <a:schemeClr val="bg1"/>
                </a:solidFill>
                <a:cs typeface="Calibri"/>
              </a:rPr>
              <a:t>Introduction</a:t>
            </a:r>
            <a:endParaRPr lang="tr-TR" sz="3200" dirty="0">
              <a:solidFill>
                <a:schemeClr val="bg1"/>
              </a:solidFill>
              <a:cs typeface="Calibri"/>
            </a:endParaRPr>
          </a:p>
        </p:txBody>
      </p:sp>
      <p:sp>
        <p:nvSpPr>
          <p:cNvPr id="7" name="Rectangle 12"/>
          <p:cNvSpPr>
            <a:spLocks noChangeArrowheads="1"/>
          </p:cNvSpPr>
          <p:nvPr/>
        </p:nvSpPr>
        <p:spPr bwMode="auto">
          <a:xfrm>
            <a:off x="2103964" y="2825253"/>
            <a:ext cx="31115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en-US" altLang="en-US" sz="2000" b="1" dirty="0">
                <a:latin typeface="Garamond" panose="02020404030301010803" pitchFamily="18" charset="0"/>
              </a:rPr>
              <a:t>After 2025, with fuel saving around 25-30% due to advanced turbofan studies, extra improvement is expected using electric propulsion.</a:t>
            </a:r>
          </a:p>
        </p:txBody>
      </p:sp>
      <p:pic>
        <p:nvPicPr>
          <p:cNvPr id="1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825" y="2260264"/>
            <a:ext cx="61722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4411136" y="5744827"/>
            <a:ext cx="783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latin typeface="Times New Roman" panose="02020603050405020304" pitchFamily="18" charset="0"/>
              </a:rPr>
              <a:t>Fuel burn reduction expectation with respect to year 2000 </a:t>
            </a:r>
          </a:p>
          <a:p>
            <a:pPr algn="ctr">
              <a:spcBef>
                <a:spcPct val="0"/>
              </a:spcBef>
              <a:buFontTx/>
              <a:buNone/>
            </a:pPr>
            <a:r>
              <a:rPr lang="en-US" altLang="en-US" sz="1800" dirty="0">
                <a:latin typeface="Times New Roman" panose="02020603050405020304" pitchFamily="18" charset="0"/>
              </a:rPr>
              <a:t>(</a:t>
            </a:r>
            <a:r>
              <a:rPr lang="en-US" altLang="en-US" sz="1800" dirty="0" err="1">
                <a:latin typeface="Times New Roman" panose="02020603050405020304" pitchFamily="18" charset="0"/>
              </a:rPr>
              <a:t>Brelje</a:t>
            </a:r>
            <a:r>
              <a:rPr lang="en-US" altLang="en-US" sz="1800" dirty="0">
                <a:latin typeface="Times New Roman" panose="02020603050405020304" pitchFamily="18" charset="0"/>
              </a:rPr>
              <a:t> and Martins, 2018)</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7"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8"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2"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4</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730571022"/>
      </p:ext>
    </p:extLst>
  </p:cSld>
  <p:clrMapOvr>
    <a:masterClrMapping/>
  </p:clrMapOvr>
  <mc:AlternateContent xmlns:mc="http://schemas.openxmlformats.org/markup-compatibility/2006" xmlns:p14="http://schemas.microsoft.com/office/powerpoint/2010/main">
    <mc:Choice Requires="p14">
      <p:transition spd="slow" p14:dur="2000" advTm="60094"/>
    </mc:Choice>
    <mc:Fallback xmlns="">
      <p:transition spd="slow" advTm="6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2">
            <a:extLst>
              <a:ext uri="{FF2B5EF4-FFF2-40B4-BE49-F238E27FC236}">
                <a16:creationId xmlns:a16="http://schemas.microsoft.com/office/drawing/2014/main" id="{1B034A41-1F70-4F08-96EE-F396F5186CDD}"/>
              </a:ext>
            </a:extLst>
          </p:cNvPr>
          <p:cNvSpPr/>
          <p:nvPr/>
        </p:nvSpPr>
        <p:spPr>
          <a:xfrm>
            <a:off x="2006962" y="1617134"/>
            <a:ext cx="5764863"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2400" b="1" dirty="0">
                <a:latin typeface="Garamond" panose="02020404030301010803" pitchFamily="18" charset="0"/>
              </a:rPr>
              <a:t>Distributed electric </a:t>
            </a:r>
            <a:r>
              <a:rPr lang="en-US" altLang="en-US" sz="2400" b="1" dirty="0" smtClean="0">
                <a:latin typeface="Garamond" panose="02020404030301010803" pitchFamily="18" charset="0"/>
              </a:rPr>
              <a:t>propulsion System</a:t>
            </a:r>
            <a:endParaRPr lang="tr-TR" sz="2400" dirty="0">
              <a:solidFill>
                <a:schemeClr val="bg1"/>
              </a:solidFill>
              <a:cs typeface="Calibri"/>
            </a:endParaRPr>
          </a:p>
        </p:txBody>
      </p:sp>
      <p:sp>
        <p:nvSpPr>
          <p:cNvPr id="7" name="Rectangle 12"/>
          <p:cNvSpPr>
            <a:spLocks noChangeArrowheads="1"/>
          </p:cNvSpPr>
          <p:nvPr/>
        </p:nvSpPr>
        <p:spPr bwMode="auto">
          <a:xfrm>
            <a:off x="2006962" y="2298588"/>
            <a:ext cx="3812645" cy="385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en-US" altLang="en-US" sz="2000" b="1" dirty="0">
                <a:latin typeface="Garamond" panose="02020404030301010803" pitchFamily="18" charset="0"/>
              </a:rPr>
              <a:t>Distributed electric propulsion involves distributing electric motors and associated propulsions along the aircraft wing.</a:t>
            </a:r>
          </a:p>
          <a:p>
            <a:pPr algn="just" eaLnBrk="1" hangingPunct="1">
              <a:lnSpc>
                <a:spcPct val="130000"/>
              </a:lnSpc>
              <a:spcBef>
                <a:spcPct val="0"/>
              </a:spcBef>
              <a:buFontTx/>
              <a:buNone/>
            </a:pPr>
            <a:endParaRPr lang="en-US" altLang="en-US" sz="800" b="1" dirty="0">
              <a:latin typeface="Garamond" panose="02020404030301010803" pitchFamily="18" charset="0"/>
            </a:endParaRPr>
          </a:p>
          <a:p>
            <a:pPr algn="just" eaLnBrk="1" hangingPunct="1">
              <a:lnSpc>
                <a:spcPct val="130000"/>
              </a:lnSpc>
              <a:spcBef>
                <a:spcPct val="0"/>
              </a:spcBef>
              <a:buFontTx/>
              <a:buNone/>
            </a:pPr>
            <a:r>
              <a:rPr lang="en-US" altLang="en-US" sz="2000" b="1" dirty="0">
                <a:latin typeface="Garamond" panose="02020404030301010803" pitchFamily="18" charset="0"/>
              </a:rPr>
              <a:t>Distributed electric propulsion can improve performance in noise reduction, aerodynamic efficiency and flight safety. </a:t>
            </a:r>
          </a:p>
        </p:txBody>
      </p:sp>
      <p:sp>
        <p:nvSpPr>
          <p:cNvPr id="14" name="Rectangle 1"/>
          <p:cNvSpPr>
            <a:spLocks noChangeArrowheads="1"/>
          </p:cNvSpPr>
          <p:nvPr/>
        </p:nvSpPr>
        <p:spPr bwMode="auto">
          <a:xfrm>
            <a:off x="4960143" y="5606957"/>
            <a:ext cx="7834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smtClean="0">
                <a:latin typeface="Times New Roman" panose="02020603050405020304" pitchFamily="18" charset="0"/>
              </a:rPr>
              <a:t>Persian Sky IV Full Electric Aircraft</a:t>
            </a:r>
            <a:endParaRPr lang="en-US" altLang="en-US" sz="1800" dirty="0">
              <a:latin typeface="Times New Roman" panose="02020603050405020304" pitchFamily="18" charset="0"/>
            </a:endParaRPr>
          </a:p>
        </p:txBody>
      </p:sp>
      <p:pic>
        <p:nvPicPr>
          <p:cNvPr id="15" name="Picture 14">
            <a:extLst>
              <a:ext uri="{FF2B5EF4-FFF2-40B4-BE49-F238E27FC236}">
                <a16:creationId xmlns:a16="http://schemas.microsoft.com/office/drawing/2014/main" id="{D9B434F1-4F76-487E-ACCA-0DE5BFD45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2185" y="2692049"/>
            <a:ext cx="5002921" cy="2816942"/>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8"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9"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5</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3199846865"/>
      </p:ext>
    </p:extLst>
  </p:cSld>
  <p:clrMapOvr>
    <a:masterClrMapping/>
  </p:clrMapOvr>
  <mc:AlternateContent xmlns:mc="http://schemas.openxmlformats.org/markup-compatibility/2006" xmlns:p14="http://schemas.microsoft.com/office/powerpoint/2010/main">
    <mc:Choice Requires="p14">
      <p:transition spd="slow" p14:dur="2000" advTm="60698"/>
    </mc:Choice>
    <mc:Fallback xmlns="">
      <p:transition spd="slow" advTm="6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7"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2" name="Title 1"/>
          <p:cNvSpPr txBox="1">
            <a:spLocks/>
          </p:cNvSpPr>
          <p:nvPr/>
        </p:nvSpPr>
        <p:spPr>
          <a:xfrm>
            <a:off x="1591730" y="2184860"/>
            <a:ext cx="8446107" cy="4661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srgbClr val="494991"/>
                </a:solidFill>
                <a:latin typeface="Garamond" panose="02020404030301010803" pitchFamily="18" charset="0"/>
                <a:ea typeface="+mn-ea"/>
                <a:cs typeface="+mn-cs"/>
              </a:rPr>
              <a:t>Advantages of  Distributed Electric Propulsion (DEP) Aircrafts</a:t>
            </a:r>
          </a:p>
        </p:txBody>
      </p:sp>
      <p:sp>
        <p:nvSpPr>
          <p:cNvPr id="18" name="Content Placeholder 2"/>
          <p:cNvSpPr txBox="1">
            <a:spLocks/>
          </p:cNvSpPr>
          <p:nvPr/>
        </p:nvSpPr>
        <p:spPr>
          <a:xfrm>
            <a:off x="2229082" y="272348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Shorter take-off and landing distances (STOL) </a:t>
            </a:r>
          </a:p>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Low power and efficient flight</a:t>
            </a:r>
          </a:p>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Green aviation benefits ( Low noise and Zero-emission) </a:t>
            </a:r>
          </a:p>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Accurate navigation and flight control.</a:t>
            </a:r>
          </a:p>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Reliable and redundant propulsion units</a:t>
            </a:r>
          </a:p>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Low maintenance and operation costs</a:t>
            </a:r>
          </a:p>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Increase L/D ratio </a:t>
            </a:r>
          </a:p>
          <a:p>
            <a:pPr marL="342900" indent="-342900" algn="l">
              <a:lnSpc>
                <a:spcPct val="110000"/>
              </a:lnSpc>
              <a:buFont typeface="Arial" panose="020B0604020202020204" pitchFamily="34" charset="0"/>
              <a:buChar char="•"/>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Capability of extension  </a:t>
            </a:r>
            <a:endParaRPr lang="en-US" sz="2000" dirty="0">
              <a:solidFill>
                <a:schemeClr val="accent1">
                  <a:lumMod val="75000"/>
                </a:schemeClr>
              </a:solidFill>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6882" y="4250793"/>
            <a:ext cx="3728159" cy="2097090"/>
          </a:xfrm>
          <a:prstGeom prst="rect">
            <a:avLst/>
          </a:prstGeom>
        </p:spPr>
      </p:pic>
      <p:sp>
        <p:nvSpPr>
          <p:cNvPr id="20"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sp>
        <p:nvSpPr>
          <p:cNvPr id="11" name="Dikdörtgen 2">
            <a:extLst>
              <a:ext uri="{FF2B5EF4-FFF2-40B4-BE49-F238E27FC236}">
                <a16:creationId xmlns:a16="http://schemas.microsoft.com/office/drawing/2014/main" id="{1B034A41-1F70-4F08-96EE-F396F5186CDD}"/>
              </a:ext>
            </a:extLst>
          </p:cNvPr>
          <p:cNvSpPr/>
          <p:nvPr/>
        </p:nvSpPr>
        <p:spPr>
          <a:xfrm>
            <a:off x="2006962" y="1617134"/>
            <a:ext cx="5764863"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2400" b="1" dirty="0">
                <a:latin typeface="Garamond" panose="02020404030301010803" pitchFamily="18" charset="0"/>
              </a:rPr>
              <a:t>Distributed electric </a:t>
            </a:r>
            <a:r>
              <a:rPr lang="en-US" altLang="en-US" sz="2400" b="1" dirty="0" smtClean="0">
                <a:latin typeface="Garamond" panose="02020404030301010803" pitchFamily="18" charset="0"/>
              </a:rPr>
              <a:t>propulsion System</a:t>
            </a:r>
            <a:endParaRPr lang="tr-TR" sz="2400" dirty="0">
              <a:solidFill>
                <a:schemeClr val="bg1"/>
              </a:solidFill>
              <a:cs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6</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816755313"/>
      </p:ext>
    </p:extLst>
  </p:cSld>
  <p:clrMapOvr>
    <a:masterClrMapping/>
  </p:clrMapOvr>
  <mc:AlternateContent xmlns:mc="http://schemas.openxmlformats.org/markup-compatibility/2006" xmlns:p14="http://schemas.microsoft.com/office/powerpoint/2010/main">
    <mc:Choice Requires="p14">
      <p:transition spd="slow" p14:dur="2000" advTm="86095"/>
    </mc:Choice>
    <mc:Fallback xmlns="">
      <p:transition spd="slow" advTm="8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460622" y="2554523"/>
            <a:ext cx="5427013" cy="2601677"/>
          </a:xfrm>
          <a:prstGeom prst="rect">
            <a:avLst/>
          </a:prstGeom>
        </p:spPr>
      </p:pic>
      <p:sp>
        <p:nvSpPr>
          <p:cNvPr id="3" name="Content Placeholder 2"/>
          <p:cNvSpPr>
            <a:spLocks noGrp="1"/>
          </p:cNvSpPr>
          <p:nvPr>
            <p:ph idx="1"/>
          </p:nvPr>
        </p:nvSpPr>
        <p:spPr>
          <a:xfrm>
            <a:off x="1511300" y="2005012"/>
            <a:ext cx="5156200" cy="4351338"/>
          </a:xfrm>
        </p:spPr>
        <p:txBody>
          <a:bodyPr/>
          <a:lstStyle/>
          <a:p>
            <a:pPr algn="just"/>
            <a:r>
              <a:rPr lang="en-US" sz="2000" dirty="0"/>
              <a:t>Persian Sky program consists of feasibility studies, research process, conceptual, preliminary and detail design, technology development of distributed electric propulsion (DEP) regional aircrafts. The program started back in 2015 at Sky-High Smart Structure Technology (3STC) Iranian start-up company.</a:t>
            </a:r>
          </a:p>
          <a:p>
            <a:pPr algn="just"/>
            <a:r>
              <a:rPr lang="en-US" sz="2000" dirty="0"/>
              <a:t>The attribute of this technological program is </a:t>
            </a:r>
            <a:r>
              <a:rPr lang="en-US" sz="2000" dirty="0" smtClean="0"/>
              <a:t>to </a:t>
            </a:r>
            <a:r>
              <a:rPr lang="en-US" sz="2000" dirty="0"/>
              <a:t>implement leading-edge electrical aircraft propulsion technologies as well as advance materials of aircraft structure, navigation and control strategies in order to achieve a next generation aircraft. </a:t>
            </a:r>
          </a:p>
          <a:p>
            <a:endParaRPr lang="en-US" dirty="0"/>
          </a:p>
        </p:txBody>
      </p:sp>
      <p:sp>
        <p:nvSpPr>
          <p:cNvPr id="4" name="Footer Placeholder 3"/>
          <p:cNvSpPr>
            <a:spLocks noGrp="1"/>
          </p:cNvSpPr>
          <p:nvPr>
            <p:ph type="ftr" sz="quarter" idx="11"/>
          </p:nvPr>
        </p:nvSpPr>
        <p:spPr/>
        <p:txBody>
          <a:bodyPr/>
          <a:lstStyle/>
          <a:p>
            <a:r>
              <a:rPr lang="tr-TR" smtClean="0"/>
              <a:t>20.07.2022</a:t>
            </a:r>
            <a:endParaRPr lang="tr-TR"/>
          </a:p>
        </p:txBody>
      </p:sp>
      <p:sp>
        <p:nvSpPr>
          <p:cNvPr id="8" name="Dikdörtgen 2">
            <a:extLst>
              <a:ext uri="{FF2B5EF4-FFF2-40B4-BE49-F238E27FC236}">
                <a16:creationId xmlns:a16="http://schemas.microsoft.com/office/drawing/2014/main" id="{A6EBE455-13B2-433F-BE46-43B171DB429C}"/>
              </a:ext>
            </a:extLst>
          </p:cNvPr>
          <p:cNvSpPr>
            <a:spLocks noGrp="1"/>
          </p:cNvSpPr>
          <p:nvPr>
            <p:ph type="title"/>
          </p:nvPr>
        </p:nvSpPr>
        <p:spPr>
          <a:xfrm>
            <a:off x="4165600" y="1611311"/>
            <a:ext cx="3594100" cy="393701"/>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Persian Sky </a:t>
            </a:r>
            <a:r>
              <a:rPr lang="en-GB" sz="2400" b="1" dirty="0" smtClean="0">
                <a:ea typeface="+mn-lt"/>
                <a:cs typeface="+mn-lt"/>
              </a:rPr>
              <a:t>Program</a:t>
            </a:r>
            <a:endParaRPr lang="tr-TR" b="1" dirty="0">
              <a:solidFill>
                <a:schemeClr val="bg1"/>
              </a:solidFill>
              <a:cs typeface="Calibri"/>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0"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7</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227399087"/>
      </p:ext>
    </p:extLst>
  </p:cSld>
  <p:clrMapOvr>
    <a:masterClrMapping/>
  </p:clrMapOvr>
  <mc:AlternateContent xmlns:mc="http://schemas.openxmlformats.org/markup-compatibility/2006" xmlns:p14="http://schemas.microsoft.com/office/powerpoint/2010/main">
    <mc:Choice Requires="p14">
      <p:transition spd="slow" p14:dur="2000" advTm="59581"/>
    </mc:Choice>
    <mc:Fallback xmlns="">
      <p:transition spd="slow" advTm="5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15" name="Alt Bilgi Yer Tutucusu 8">
            <a:extLst>
              <a:ext uri="{FF2B5EF4-FFF2-40B4-BE49-F238E27FC236}">
                <a16:creationId xmlns:a16="http://schemas.microsoft.com/office/drawing/2014/main" id="{0C3C6EDC-A64D-42F5-AE78-54FC7E53B9C0}"/>
              </a:ext>
            </a:extLst>
          </p:cNvPr>
          <p:cNvSpPr>
            <a:spLocks noGrp="1"/>
          </p:cNvSpPr>
          <p:nvPr>
            <p:ph type="ftr" sz="quarter" idx="11"/>
          </p:nvPr>
        </p:nvSpPr>
        <p:spPr>
          <a:xfrm>
            <a:off x="5215464" y="6347883"/>
            <a:ext cx="2675467" cy="365125"/>
          </a:xfrm>
        </p:spPr>
        <p:txBody>
          <a:bodyPr/>
          <a:lstStyle/>
          <a:p>
            <a:r>
              <a:rPr lang="en-US" dirty="0" smtClean="0"/>
              <a:t>20</a:t>
            </a:r>
            <a:r>
              <a:rPr lang="tr-TR" dirty="0" smtClean="0"/>
              <a:t>.07.2022</a:t>
            </a:r>
            <a:endParaRPr lang="tr-TR" dirty="0"/>
          </a:p>
        </p:txBody>
      </p:sp>
      <p:sp>
        <p:nvSpPr>
          <p:cNvPr id="16" name="Dikdörtgen 2">
            <a:extLst>
              <a:ext uri="{FF2B5EF4-FFF2-40B4-BE49-F238E27FC236}">
                <a16:creationId xmlns:a16="http://schemas.microsoft.com/office/drawing/2014/main" id="{A6EBE455-13B2-433F-BE46-43B171DB429C}"/>
              </a:ext>
            </a:extLst>
          </p:cNvPr>
          <p:cNvSpPr/>
          <p:nvPr/>
        </p:nvSpPr>
        <p:spPr>
          <a:xfrm>
            <a:off x="2758303" y="1642749"/>
            <a:ext cx="4990522" cy="495234"/>
          </a:xfrm>
          <a:prstGeom prst="rect">
            <a:avLst/>
          </a:prstGeom>
          <a:solidFill>
            <a:srgbClr val="E94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ea typeface="+mn-lt"/>
                <a:cs typeface="+mn-lt"/>
              </a:rPr>
              <a:t>Persian Sky </a:t>
            </a:r>
            <a:r>
              <a:rPr lang="en-GB" sz="2400" b="1" dirty="0" smtClean="0">
                <a:ea typeface="+mn-lt"/>
                <a:cs typeface="+mn-lt"/>
              </a:rPr>
              <a:t>Program</a:t>
            </a:r>
            <a:endParaRPr lang="tr-TR" b="1" dirty="0">
              <a:solidFill>
                <a:schemeClr val="bg1"/>
              </a:solidFill>
              <a:cs typeface="Calibri"/>
            </a:endParaRPr>
          </a:p>
        </p:txBody>
      </p:sp>
      <p:sp>
        <p:nvSpPr>
          <p:cNvPr id="10" name="Rectangle 9"/>
          <p:cNvSpPr/>
          <p:nvPr/>
        </p:nvSpPr>
        <p:spPr>
          <a:xfrm>
            <a:off x="1591730" y="2264695"/>
            <a:ext cx="10243905" cy="1494640"/>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Persian Sky is a family of all-electric air taxies commuting between nearby cities and short distances. With its state-of-art, distributed electric propulsion (DEP) system and its composite structure, Persian sky can provide affordable and safe flight for intercity transport.</a:t>
            </a:r>
          </a:p>
        </p:txBody>
      </p:sp>
      <p:sp>
        <p:nvSpPr>
          <p:cNvPr id="12" name="Rectangle 11"/>
          <p:cNvSpPr/>
          <p:nvPr/>
        </p:nvSpPr>
        <p:spPr>
          <a:xfrm>
            <a:off x="1659463" y="3808917"/>
            <a:ext cx="5106416" cy="2657138"/>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Thanks to its electric motors and Lithium Ion Battery packs, Persian Sky has zero carbon emissions and can be recharged in </a:t>
            </a:r>
            <a:r>
              <a:rPr lang="en-US" sz="1600" b="1" dirty="0" smtClean="0">
                <a:latin typeface="Times New Roman" panose="02020603050405020304" pitchFamily="18" charset="0"/>
                <a:ea typeface="Calibri" panose="020F0502020204030204" pitchFamily="34" charset="0"/>
                <a:cs typeface="Times New Roman" panose="02020603050405020304" pitchFamily="18" charset="0"/>
              </a:rPr>
              <a:t>a short time.</a:t>
            </a:r>
          </a:p>
          <a:p>
            <a:pPr marL="285750" indent="-285750" algn="just">
              <a:lnSpc>
                <a:spcPct val="200000"/>
              </a:lnSpc>
              <a:spcAft>
                <a:spcPts val="800"/>
              </a:spcAft>
              <a:buFont typeface="Arial" panose="020B0604020202020204" pitchFamily="34" charset="0"/>
              <a:buChar char="•"/>
            </a:pPr>
            <a:r>
              <a:rPr lang="en-US" sz="1600" b="1" dirty="0" smtClean="0">
                <a:latin typeface="Times New Roman" panose="02020603050405020304" pitchFamily="18" charset="0"/>
                <a:ea typeface="Calibri" panose="020F0502020204030204" pitchFamily="34" charset="0"/>
                <a:cs typeface="Times New Roman" panose="02020603050405020304" pitchFamily="18" charset="0"/>
              </a:rPr>
              <a:t>Our Research team has been developed </a:t>
            </a:r>
            <a:r>
              <a:rPr lang="en-US" sz="1600" b="1" dirty="0">
                <a:latin typeface="Times New Roman" panose="02020603050405020304" pitchFamily="18" charset="0"/>
                <a:ea typeface="Calibri" panose="020F0502020204030204" pitchFamily="34" charset="0"/>
                <a:cs typeface="Times New Roman" panose="02020603050405020304" pitchFamily="18" charset="0"/>
              </a:rPr>
              <a:t>Persian </a:t>
            </a:r>
            <a:r>
              <a:rPr lang="en-US" sz="1600" b="1" dirty="0" smtClean="0">
                <a:latin typeface="Times New Roman" panose="02020603050405020304" pitchFamily="18" charset="0"/>
                <a:ea typeface="Calibri" panose="020F0502020204030204" pitchFamily="34" charset="0"/>
                <a:cs typeface="Times New Roman" panose="02020603050405020304" pitchFamily="18" charset="0"/>
              </a:rPr>
              <a:t>Sky Program with international network. </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0207" y="3759335"/>
            <a:ext cx="3743559" cy="2468709"/>
          </a:xfrm>
          <a:prstGeom prst="rect">
            <a:avLst/>
          </a:prstGeom>
        </p:spPr>
      </p:pic>
      <p:sp>
        <p:nvSpPr>
          <p:cNvPr id="2" name="Rectangle 1"/>
          <p:cNvSpPr/>
          <p:nvPr/>
        </p:nvSpPr>
        <p:spPr>
          <a:xfrm>
            <a:off x="7570207" y="4171764"/>
            <a:ext cx="2146300" cy="646331"/>
          </a:xfrm>
          <a:prstGeom prst="rect">
            <a:avLst/>
          </a:prstGeom>
        </p:spPr>
        <p:txBody>
          <a:bodyPr wrap="square">
            <a:spAutoFit/>
          </a:bodyPr>
          <a:lstStyle/>
          <a:p>
            <a:r>
              <a:rPr lang="en-US" b="1" dirty="0">
                <a:solidFill>
                  <a:srgbClr val="FF0000"/>
                </a:solidFill>
                <a:cs typeface="A Rezvan" panose="01000500000000020002" pitchFamily="2" charset="-78"/>
              </a:rPr>
              <a:t>Persian Sky Program</a:t>
            </a:r>
          </a:p>
          <a:p>
            <a:pPr algn="ctr"/>
            <a:r>
              <a:rPr lang="en-US" b="1" dirty="0" smtClean="0">
                <a:solidFill>
                  <a:srgbClr val="FF0000"/>
                </a:solidFill>
                <a:cs typeface="A Rezvan" panose="01000500000000020002" pitchFamily="2" charset="-78"/>
              </a:rPr>
              <a:t>2020-2035</a:t>
            </a:r>
            <a:endParaRPr lang="en-US" b="1" dirty="0">
              <a:solidFill>
                <a:srgbClr val="FF0000"/>
              </a:solidFill>
              <a:cs typeface="A Rezvan" panose="01000500000000020002"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3"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8</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617496714"/>
      </p:ext>
    </p:extLst>
  </p:cSld>
  <p:clrMapOvr>
    <a:masterClrMapping/>
  </p:clrMapOvr>
  <mc:AlternateContent xmlns:mc="http://schemas.openxmlformats.org/markup-compatibility/2006" xmlns:p14="http://schemas.microsoft.com/office/powerpoint/2010/main">
    <mc:Choice Requires="p14">
      <p:transition spd="slow" p14:dur="2000" advTm="55924"/>
    </mc:Choice>
    <mc:Fallback xmlns="">
      <p:transition spd="slow" advTm="55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625704" y="3396680"/>
            <a:ext cx="2703029" cy="1207639"/>
          </a:xfrm>
          <a:prstGeom prst="rect">
            <a:avLst/>
          </a:prstGeom>
        </p:spPr>
      </p:pic>
      <p:sp>
        <p:nvSpPr>
          <p:cNvPr id="3" name="Rectangle 2"/>
          <p:cNvSpPr/>
          <p:nvPr/>
        </p:nvSpPr>
        <p:spPr>
          <a:xfrm>
            <a:off x="4443590" y="1922179"/>
            <a:ext cx="6781869" cy="1852880"/>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Persian </a:t>
            </a:r>
            <a:r>
              <a:rPr lang="en-US" sz="1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Sky 0 </a:t>
            </a:r>
            <a:r>
              <a:rPr lang="en-US" sz="1400" b="1" dirty="0">
                <a:latin typeface="Times New Roman" panose="02020603050405020304" pitchFamily="18" charset="0"/>
                <a:ea typeface="Calibri" panose="020F0502020204030204" pitchFamily="34" charset="0"/>
                <a:cs typeface="Times New Roman" panose="02020603050405020304" pitchFamily="18" charset="0"/>
              </a:rPr>
              <a:t>is an experimental RC Model being developed by 3S-T </a:t>
            </a:r>
            <a:r>
              <a:rPr lang="en-US" sz="1400" b="1" dirty="0" err="1" smtClean="0">
                <a:latin typeface="Times New Roman" panose="02020603050405020304" pitchFamily="18" charset="0"/>
                <a:ea typeface="Calibri" panose="020F0502020204030204" pitchFamily="34" charset="0"/>
                <a:cs typeface="Times New Roman" panose="02020603050405020304" pitchFamily="18" charset="0"/>
              </a:rPr>
              <a:t>stratup</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 Company</a:t>
            </a:r>
            <a:r>
              <a:rPr lang="en-US" sz="1400" b="1" dirty="0">
                <a:latin typeface="Times New Roman" panose="02020603050405020304" pitchFamily="18" charset="0"/>
                <a:ea typeface="Calibri" panose="020F0502020204030204" pitchFamily="34" charset="0"/>
                <a:cs typeface="Times New Roman" panose="02020603050405020304" pitchFamily="18" charset="0"/>
              </a:rPr>
              <a:t>, intended to demonstrate the distributed propulsion technology benefits</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.(2019-2020).</a:t>
            </a:r>
          </a:p>
          <a:p>
            <a:pPr marL="285750" indent="-285750" algn="just">
              <a:lnSpc>
                <a:spcPct val="200000"/>
              </a:lnSpc>
              <a:spcAft>
                <a:spcPts val="800"/>
              </a:spcAft>
              <a:buFont typeface="Arial" panose="020B0604020202020204" pitchFamily="34" charset="0"/>
              <a:buChar char="•"/>
            </a:pP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4540908" y="4874474"/>
            <a:ext cx="6612369" cy="1384995"/>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sz="1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Persian Sky IV </a:t>
            </a:r>
            <a:r>
              <a:rPr lang="en-US" sz="1400" b="1" dirty="0">
                <a:latin typeface="Times New Roman" panose="02020603050405020304" pitchFamily="18" charset="0"/>
                <a:ea typeface="Calibri" panose="020F0502020204030204" pitchFamily="34" charset="0"/>
                <a:cs typeface="Times New Roman" panose="02020603050405020304" pitchFamily="18" charset="0"/>
              </a:rPr>
              <a:t>can carry four passengers over an extended range of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150km</a:t>
            </a:r>
            <a:r>
              <a:rPr lang="en-US" sz="1400" b="1" dirty="0">
                <a:latin typeface="Times New Roman" panose="02020603050405020304" pitchFamily="18" charset="0"/>
                <a:ea typeface="Calibri" panose="020F0502020204030204" pitchFamily="34" charset="0"/>
                <a:cs typeface="Times New Roman" panose="02020603050405020304" pitchFamily="18" charset="0"/>
              </a:rPr>
              <a:t>. Test flights were initially planned to commence in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2028. First </a:t>
            </a:r>
            <a:r>
              <a:rPr lang="en-US" sz="1400" b="1" dirty="0">
                <a:latin typeface="Times New Roman" panose="02020603050405020304" pitchFamily="18" charset="0"/>
                <a:ea typeface="Calibri" panose="020F0502020204030204" pitchFamily="34" charset="0"/>
                <a:cs typeface="Times New Roman" panose="02020603050405020304" pitchFamily="18" charset="0"/>
              </a:rPr>
              <a:t>flight is expected in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2030.</a:t>
            </a: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4443590" y="3463827"/>
            <a:ext cx="6709687" cy="888513"/>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n-US" sz="1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Persian Sky </a:t>
            </a:r>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 </a:t>
            </a:r>
            <a:r>
              <a:rPr lang="en-US" sz="1400" b="1" dirty="0">
                <a:latin typeface="Times New Roman" panose="02020603050405020304" pitchFamily="18" charset="0"/>
                <a:ea typeface="Calibri" panose="020F0502020204030204" pitchFamily="34" charset="0"/>
                <a:cs typeface="Times New Roman" panose="02020603050405020304" pitchFamily="18" charset="0"/>
              </a:rPr>
              <a:t>can carry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two passengers </a:t>
            </a:r>
            <a:r>
              <a:rPr lang="en-US" sz="1400" b="1" dirty="0">
                <a:latin typeface="Times New Roman" panose="02020603050405020304" pitchFamily="18" charset="0"/>
                <a:ea typeface="Calibri" panose="020F0502020204030204" pitchFamily="34" charset="0"/>
                <a:cs typeface="Times New Roman" panose="02020603050405020304" pitchFamily="18" charset="0"/>
              </a:rPr>
              <a:t>over an extended range of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150km</a:t>
            </a:r>
            <a:r>
              <a:rPr lang="en-US" sz="1400" b="1" dirty="0">
                <a:latin typeface="Times New Roman" panose="02020603050405020304" pitchFamily="18" charset="0"/>
                <a:ea typeface="Calibri" panose="020F0502020204030204" pitchFamily="34" charset="0"/>
                <a:cs typeface="Times New Roman" panose="02020603050405020304" pitchFamily="18" charset="0"/>
              </a:rPr>
              <a:t>. Test flights were initially planned to commence in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2025. </a:t>
            </a: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889" y="1917301"/>
            <a:ext cx="1178946" cy="1219599"/>
          </a:xfrm>
          <a:prstGeom prst="rect">
            <a:avLst/>
          </a:prstGeom>
        </p:spPr>
      </p:pic>
      <p:sp>
        <p:nvSpPr>
          <p:cNvPr id="5" name="Footer Placeholder 4"/>
          <p:cNvSpPr>
            <a:spLocks noGrp="1"/>
          </p:cNvSpPr>
          <p:nvPr>
            <p:ph type="ftr" sz="quarter" idx="11"/>
          </p:nvPr>
        </p:nvSpPr>
        <p:spPr/>
        <p:txBody>
          <a:bodyPr/>
          <a:lstStyle/>
          <a:p>
            <a:r>
              <a:rPr lang="tr-TR" smtClean="0"/>
              <a:t>20.07.2022</a:t>
            </a:r>
            <a:endParaRPr lang="tr-TR"/>
          </a:p>
        </p:txBody>
      </p:sp>
      <p:sp>
        <p:nvSpPr>
          <p:cNvPr id="11" name="Alt Bilgi Yer Tutucusu 8">
            <a:extLst>
              <a:ext uri="{FF2B5EF4-FFF2-40B4-BE49-F238E27FC236}">
                <a16:creationId xmlns:a16="http://schemas.microsoft.com/office/drawing/2014/main" id="{63B568DF-F4E2-4099-99A7-98CD86B108F5}"/>
              </a:ext>
            </a:extLst>
          </p:cNvPr>
          <p:cNvSpPr txBox="1">
            <a:spLocks/>
          </p:cNvSpPr>
          <p:nvPr/>
        </p:nvSpPr>
        <p:spPr>
          <a:xfrm>
            <a:off x="1591730" y="6347883"/>
            <a:ext cx="281940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err="1" smtClean="0"/>
              <a:t>Fazelzadeh</a:t>
            </a:r>
            <a:r>
              <a:rPr lang="en-US" sz="1400" dirty="0" smtClean="0"/>
              <a:t> et al</a:t>
            </a:r>
            <a:endParaRPr lang="tr-TR"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6" name="Picture 5"/>
          <p:cNvPicPr>
            <a:picLocks noChangeAspect="1"/>
          </p:cNvPicPr>
          <p:nvPr/>
        </p:nvPicPr>
        <p:blipFill>
          <a:blip r:embed="rId8"/>
          <a:stretch>
            <a:fillRect/>
          </a:stretch>
        </p:blipFill>
        <p:spPr>
          <a:xfrm>
            <a:off x="1791758" y="2041525"/>
            <a:ext cx="2419350" cy="1095375"/>
          </a:xfrm>
          <a:prstGeom prst="rect">
            <a:avLst/>
          </a:prstGeom>
        </p:spPr>
      </p:pic>
      <p:pic>
        <p:nvPicPr>
          <p:cNvPr id="7" name="Picture 6"/>
          <p:cNvPicPr>
            <a:picLocks noChangeAspect="1"/>
          </p:cNvPicPr>
          <p:nvPr/>
        </p:nvPicPr>
        <p:blipFill>
          <a:blip r:embed="rId9"/>
          <a:stretch>
            <a:fillRect/>
          </a:stretch>
        </p:blipFill>
        <p:spPr>
          <a:xfrm>
            <a:off x="1667936" y="4930049"/>
            <a:ext cx="2781300" cy="1352550"/>
          </a:xfrm>
          <a:prstGeom prst="rect">
            <a:avLst/>
          </a:prstGeom>
        </p:spPr>
      </p:pic>
      <p:sp>
        <p:nvSpPr>
          <p:cNvPr id="16" name="Slayt Numarası Yer Tutucusu 9">
            <a:extLst>
              <a:ext uri="{FF2B5EF4-FFF2-40B4-BE49-F238E27FC236}">
                <a16:creationId xmlns:a16="http://schemas.microsoft.com/office/drawing/2014/main" id="{716D9126-F1BC-46DF-98B9-5F3AAFBCD0B5}"/>
              </a:ext>
            </a:extLst>
          </p:cNvPr>
          <p:cNvSpPr>
            <a:spLocks noGrp="1"/>
          </p:cNvSpPr>
          <p:nvPr>
            <p:ph type="sldNum" sz="quarter" idx="12"/>
          </p:nvPr>
        </p:nvSpPr>
        <p:spPr>
          <a:xfrm>
            <a:off x="9838268" y="6347883"/>
            <a:ext cx="1515532" cy="365125"/>
          </a:xfrm>
        </p:spPr>
        <p:txBody>
          <a:bodyPr/>
          <a:lstStyle/>
          <a:p>
            <a:fld id="{1EE71EC8-40EA-476C-9B39-1A5CC8EC89E5}" type="slidenum">
              <a:rPr lang="tr-TR" smtClean="0"/>
              <a:t>9</a:t>
            </a:fld>
            <a:r>
              <a:rPr lang="tr-TR" dirty="0" smtClean="0">
                <a:ea typeface="+mn-lt"/>
                <a:cs typeface="+mn-lt"/>
              </a:rPr>
              <a:t>/</a:t>
            </a:r>
            <a:r>
              <a:rPr lang="en-US" dirty="0" smtClean="0">
                <a:ea typeface="+mn-lt"/>
                <a:cs typeface="+mn-lt"/>
              </a:rPr>
              <a:t>36</a:t>
            </a:r>
            <a:endParaRPr lang="tr-TR" dirty="0"/>
          </a:p>
        </p:txBody>
      </p:sp>
    </p:spTree>
    <p:extLst>
      <p:ext uri="{BB962C8B-B14F-4D97-AF65-F5344CB8AC3E}">
        <p14:creationId xmlns:p14="http://schemas.microsoft.com/office/powerpoint/2010/main" val="29316670"/>
      </p:ext>
    </p:extLst>
  </p:cSld>
  <p:clrMapOvr>
    <a:masterClrMapping/>
  </p:clrMapOvr>
  <mc:AlternateContent xmlns:mc="http://schemas.openxmlformats.org/markup-compatibility/2006" xmlns:p14="http://schemas.microsoft.com/office/powerpoint/2010/main">
    <mc:Choice Requires="p14">
      <p:transition spd="slow" p14:dur="2000" advTm="94789"/>
    </mc:Choice>
    <mc:Fallback xmlns="">
      <p:transition spd="slow" advTm="9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3088</TotalTime>
  <Words>2228</Words>
  <Application>Microsoft Office PowerPoint</Application>
  <PresentationFormat>Widescreen</PresentationFormat>
  <Paragraphs>283</Paragraphs>
  <Slides>37</Slides>
  <Notes>6</Notes>
  <HiddenSlides>0</HiddenSlides>
  <MMClips>37</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0" baseType="lpstr">
      <vt:lpstr>A Rezvan</vt:lpstr>
      <vt:lpstr>Afra</vt:lpstr>
      <vt:lpstr>Arial</vt:lpstr>
      <vt:lpstr>Book Antiqua</vt:lpstr>
      <vt:lpstr>Calibri</vt:lpstr>
      <vt:lpstr>Calibri Light</vt:lpstr>
      <vt:lpstr>Candara</vt:lpstr>
      <vt:lpstr>Garamond</vt:lpstr>
      <vt:lpstr>Tahoma</vt:lpstr>
      <vt:lpstr>Times New Roman</vt:lpstr>
      <vt:lpstr>Wingdings</vt:lpstr>
      <vt:lpstr>Ofis Teması</vt:lpstr>
      <vt:lpstr>Picture</vt:lpstr>
      <vt:lpstr>PowerPoint Presentation</vt:lpstr>
      <vt:lpstr>PowerPoint Presentation</vt:lpstr>
      <vt:lpstr>PowerPoint Presentation</vt:lpstr>
      <vt:lpstr>PowerPoint Presentation</vt:lpstr>
      <vt:lpstr>PowerPoint Presentation</vt:lpstr>
      <vt:lpstr>PowerPoint Presentation</vt:lpstr>
      <vt:lpstr>Persian Sky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SARES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Symposium Presentation Template</dc:title>
  <dc:creator>SARES - AhE</dc:creator>
  <cp:lastModifiedBy>Windows User</cp:lastModifiedBy>
  <cp:revision>188</cp:revision>
  <dcterms:created xsi:type="dcterms:W3CDTF">2021-10-17T21:02:23Z</dcterms:created>
  <dcterms:modified xsi:type="dcterms:W3CDTF">2022-07-20T04:26:33Z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AhE</vt:lpwstr>
  </property>
  <property fmtid="{D5CDD505-2E9C-101B-9397-08002B2CF9AE}" pid="3" name="Editor">
    <vt:lpwstr>AhE</vt:lpwstr>
  </property>
</Properties>
</file>